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8" r:id="rId3"/>
    <p:sldId id="277" r:id="rId4"/>
    <p:sldId id="286" r:id="rId5"/>
    <p:sldId id="287" r:id="rId6"/>
    <p:sldId id="294" r:id="rId7"/>
    <p:sldId id="295" r:id="rId8"/>
    <p:sldId id="292" r:id="rId9"/>
    <p:sldId id="293" r:id="rId10"/>
    <p:sldId id="270" r:id="rId11"/>
    <p:sldId id="271" r:id="rId12"/>
    <p:sldId id="272" r:id="rId13"/>
    <p:sldId id="273" r:id="rId14"/>
    <p:sldId id="274" r:id="rId15"/>
    <p:sldId id="280" r:id="rId16"/>
    <p:sldId id="281" r:id="rId17"/>
    <p:sldId id="282" r:id="rId18"/>
    <p:sldId id="283" r:id="rId19"/>
    <p:sldId id="285" r:id="rId20"/>
    <p:sldId id="284" r:id="rId21"/>
    <p:sldId id="288" r:id="rId22"/>
    <p:sldId id="289" r:id="rId23"/>
    <p:sldId id="290" r:id="rId24"/>
    <p:sldId id="291"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539" autoAdjust="0"/>
  </p:normalViewPr>
  <p:slideViewPr>
    <p:cSldViewPr snapToGrid="0">
      <p:cViewPr varScale="1">
        <p:scale>
          <a:sx n="104" d="100"/>
          <a:sy n="104" d="100"/>
        </p:scale>
        <p:origin x="18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8B0C15-0F94-4C3B-AB6B-7652250495F7}"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2275541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8B0C15-0F94-4C3B-AB6B-7652250495F7}"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4102609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8B0C15-0F94-4C3B-AB6B-7652250495F7}"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3647499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8B0C15-0F94-4C3B-AB6B-7652250495F7}"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268975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8B0C15-0F94-4C3B-AB6B-7652250495F7}" type="datetimeFigureOut">
              <a:rPr lang="en-US" smtClean="0"/>
              <a:t>11/17/2019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271925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8B0C15-0F94-4C3B-AB6B-7652250495F7}" type="datetimeFigureOut">
              <a:rPr lang="en-US" smtClean="0"/>
              <a:t>11/17/2019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3842184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8B0C15-0F94-4C3B-AB6B-7652250495F7}" type="datetimeFigureOut">
              <a:rPr lang="en-US" smtClean="0"/>
              <a:t>11/17/2019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346375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8B0C15-0F94-4C3B-AB6B-7652250495F7}" type="datetimeFigureOut">
              <a:rPr lang="en-US" smtClean="0"/>
              <a:t>11/17/2019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3667944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8B0C15-0F94-4C3B-AB6B-7652250495F7}" type="datetimeFigureOut">
              <a:rPr lang="en-US" smtClean="0"/>
              <a:t>11/17/2019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301090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8B0C15-0F94-4C3B-AB6B-7652250495F7}" type="datetimeFigureOut">
              <a:rPr lang="en-US" smtClean="0"/>
              <a:t>11/17/2019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423814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8B0C15-0F94-4C3B-AB6B-7652250495F7}" type="datetimeFigureOut">
              <a:rPr lang="en-US" smtClean="0"/>
              <a:t>11/17/2019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1354D-15CB-4BD9-83E9-3CB7DD167AFE}" type="slidenum">
              <a:rPr lang="en-US" smtClean="0"/>
              <a:t>‹#›</a:t>
            </a:fld>
            <a:endParaRPr lang="en-US"/>
          </a:p>
        </p:txBody>
      </p:sp>
    </p:spTree>
    <p:extLst>
      <p:ext uri="{BB962C8B-B14F-4D97-AF65-F5344CB8AC3E}">
        <p14:creationId xmlns:p14="http://schemas.microsoft.com/office/powerpoint/2010/main" val="2747226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B0C15-0F94-4C3B-AB6B-7652250495F7}" type="datetimeFigureOut">
              <a:rPr lang="en-US" smtClean="0"/>
              <a:t>11/17/2019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1354D-15CB-4BD9-83E9-3CB7DD167AFE}" type="slidenum">
              <a:rPr lang="en-US" smtClean="0"/>
              <a:t>‹#›</a:t>
            </a:fld>
            <a:endParaRPr lang="en-US"/>
          </a:p>
        </p:txBody>
      </p:sp>
    </p:spTree>
    <p:extLst>
      <p:ext uri="{BB962C8B-B14F-4D97-AF65-F5344CB8AC3E}">
        <p14:creationId xmlns:p14="http://schemas.microsoft.com/office/powerpoint/2010/main" val="4025624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1drv.ms/b/s!AlZpbyasn9jtkcF61bVP7W1NQk5VAw?e=oE9r1P"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hyperlink" Target="https://www.energy.gov/eere/articles/how-does-lithium-ion-battery-work" TargetMode="External"/><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evernote.com/l/AQo5DkLByCpDgpZHwqR27_Kt6YJwPzBP50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6.wmf"/><Relationship Id="rId5" Type="http://schemas.openxmlformats.org/officeDocument/2006/relationships/oleObject" Target="../embeddings/oleObject11.bin"/><Relationship Id="rId4" Type="http://schemas.openxmlformats.org/officeDocument/2006/relationships/image" Target="../media/image25.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8.wmf"/><Relationship Id="rId5" Type="http://schemas.openxmlformats.org/officeDocument/2006/relationships/oleObject" Target="../embeddings/oleObject13.bin"/><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1.wmf"/><Relationship Id="rId5" Type="http://schemas.openxmlformats.org/officeDocument/2006/relationships/oleObject" Target="../embeddings/oleObject16.bin"/><Relationship Id="rId4" Type="http://schemas.openxmlformats.org/officeDocument/2006/relationships/image" Target="../media/image3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3.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6.bin"/><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9.wmf"/></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3.png"/><Relationship Id="rId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35B15F-166F-4DF1-8B2E-A94E5C3F5B8A}"/>
              </a:ext>
            </a:extLst>
          </p:cNvPr>
          <p:cNvSpPr/>
          <p:nvPr/>
        </p:nvSpPr>
        <p:spPr>
          <a:xfrm>
            <a:off x="0" y="0"/>
            <a:ext cx="9144000" cy="3508653"/>
          </a:xfrm>
          <a:prstGeom prst="rect">
            <a:avLst/>
          </a:prstGeom>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Projects Summary</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algn="just"/>
            <a:r>
              <a:rPr lang="en-US" dirty="0">
                <a:solidFill>
                  <a:srgbClr val="000000"/>
                </a:solidFill>
                <a:latin typeface="Times New Roman" panose="02020603050405020304" pitchFamily="18" charset="0"/>
                <a:cs typeface="Times New Roman" panose="02020603050405020304" pitchFamily="18" charset="0"/>
              </a:rPr>
              <a:t>Collaborations</a:t>
            </a:r>
          </a:p>
          <a:p>
            <a:pPr marL="742950" lvl="1" indent="-285750" algn="just" fontAlgn="base">
              <a:buFont typeface="Wingdings" panose="05000000000000000000" pitchFamily="2" charset="2"/>
              <a:buChar char="v"/>
            </a:pPr>
            <a:r>
              <a:rPr lang="en-US" dirty="0" err="1">
                <a:solidFill>
                  <a:srgbClr val="000000"/>
                </a:solidFill>
                <a:latin typeface="Times New Roman" panose="02020603050405020304" pitchFamily="18" charset="0"/>
                <a:cs typeface="Times New Roman" panose="02020603050405020304" pitchFamily="18" charset="0"/>
              </a:rPr>
              <a:t>MYOu</a:t>
            </a:r>
            <a:r>
              <a:rPr lang="en-US" dirty="0">
                <a:solidFill>
                  <a:srgbClr val="000000"/>
                </a:solidFill>
                <a:latin typeface="Times New Roman" panose="02020603050405020304" pitchFamily="18" charset="0"/>
                <a:cs typeface="Times New Roman" panose="02020603050405020304" pitchFamily="18" charset="0"/>
              </a:rPr>
              <a:t> collaboration =&gt; One paper to be submitted + another one ongoing (bounced back from referees several times).</a:t>
            </a:r>
          </a:p>
          <a:p>
            <a:pPr marL="742950" lvl="1" indent="-285750" algn="just" fontAlgn="base">
              <a:buFont typeface="Wingdings" panose="05000000000000000000" pitchFamily="2" charset="2"/>
              <a:buChar char="v"/>
            </a:pPr>
            <a:r>
              <a:rPr lang="en-US" dirty="0" err="1">
                <a:solidFill>
                  <a:srgbClr val="000000"/>
                </a:solidFill>
                <a:latin typeface="Times New Roman" panose="02020603050405020304" pitchFamily="18" charset="0"/>
                <a:cs typeface="Times New Roman" panose="02020603050405020304" pitchFamily="18" charset="0"/>
              </a:rPr>
              <a:t>YXQian</a:t>
            </a:r>
            <a:r>
              <a:rPr lang="en-US" dirty="0">
                <a:solidFill>
                  <a:srgbClr val="000000"/>
                </a:solidFill>
                <a:latin typeface="Times New Roman" panose="02020603050405020304" pitchFamily="18" charset="0"/>
                <a:cs typeface="Times New Roman" panose="02020603050405020304" pitchFamily="18" charset="0"/>
              </a:rPr>
              <a:t> collaboration =&gt; See dedicated slides.</a:t>
            </a:r>
          </a:p>
          <a:p>
            <a:pPr marL="742950" lvl="1" indent="-285750" algn="just" fontAlgn="base">
              <a:buFont typeface="Wingdings" panose="05000000000000000000" pitchFamily="2" charset="2"/>
              <a:buChar char="v"/>
            </a:pPr>
            <a:r>
              <a:rPr lang="en-US" dirty="0" err="1">
                <a:solidFill>
                  <a:srgbClr val="000000"/>
                </a:solidFill>
                <a:latin typeface="Times New Roman" panose="02020603050405020304" pitchFamily="18" charset="0"/>
                <a:cs typeface="Times New Roman" panose="02020603050405020304" pitchFamily="18" charset="0"/>
              </a:rPr>
              <a:t>XFGuo</a:t>
            </a:r>
            <a:r>
              <a:rPr lang="en-US" dirty="0">
                <a:solidFill>
                  <a:srgbClr val="000000"/>
                </a:solidFill>
                <a:latin typeface="Times New Roman" panose="02020603050405020304" pitchFamily="18" charset="0"/>
                <a:cs typeface="Times New Roman" panose="02020603050405020304" pitchFamily="18" charset="0"/>
              </a:rPr>
              <a:t> =&gt; Two papers are in preparation.</a:t>
            </a:r>
          </a:p>
          <a:p>
            <a:pPr algn="just" fontAlgn="base"/>
            <a:r>
              <a:rPr lang="en-US" dirty="0">
                <a:solidFill>
                  <a:srgbClr val="000000"/>
                </a:solidFill>
                <a:latin typeface="Times New Roman" panose="02020603050405020304" pitchFamily="18" charset="0"/>
                <a:cs typeface="Times New Roman" panose="02020603050405020304" pitchFamily="18" charset="0"/>
              </a:rPr>
              <a:t>Own project</a:t>
            </a:r>
          </a:p>
          <a:p>
            <a:pPr marL="742950" lvl="1" indent="-285750" algn="just" fontAlgn="base">
              <a:buFont typeface="Wingdings" panose="05000000000000000000" pitchFamily="2" charset="2"/>
              <a:buChar char="v"/>
            </a:pPr>
            <a:r>
              <a:rPr lang="en-US" dirty="0">
                <a:solidFill>
                  <a:srgbClr val="000000"/>
                </a:solidFill>
                <a:latin typeface="Times New Roman" panose="02020603050405020304" pitchFamily="18" charset="0"/>
                <a:cs typeface="Times New Roman" panose="02020603050405020304" pitchFamily="18" charset="0"/>
              </a:rPr>
              <a:t>RMCP2P GUI developing</a:t>
            </a:r>
          </a:p>
          <a:p>
            <a:pPr marL="742950" lvl="1" indent="-285750" algn="just" fontAlgn="base">
              <a:buFont typeface="Wingdings" panose="05000000000000000000" pitchFamily="2" charset="2"/>
              <a:buChar char="v"/>
            </a:pPr>
            <a:r>
              <a:rPr lang="en-US" dirty="0">
                <a:solidFill>
                  <a:srgbClr val="000000"/>
                </a:solidFill>
                <a:latin typeface="Times New Roman" panose="02020603050405020304" pitchFamily="18" charset="0"/>
                <a:cs typeface="Times New Roman" panose="02020603050405020304" pitchFamily="18" charset="0"/>
              </a:rPr>
              <a:t>FGT 2D magnetic material =&gt; See dedicated slides.</a:t>
            </a:r>
          </a:p>
          <a:p>
            <a:pPr marL="742950" lvl="1" indent="-285750" algn="just" fontAlgn="base">
              <a:buFont typeface="Wingdings" panose="05000000000000000000" pitchFamily="2" charset="2"/>
              <a:buChar char="v"/>
            </a:pPr>
            <a:r>
              <a:rPr lang="en-US" dirty="0">
                <a:solidFill>
                  <a:srgbClr val="000000"/>
                </a:solidFill>
                <a:latin typeface="Times New Roman" panose="02020603050405020304" pitchFamily="18" charset="0"/>
                <a:cs typeface="Times New Roman" panose="02020603050405020304" pitchFamily="18" charset="0"/>
              </a:rPr>
              <a:t>Graphitized carbon =&gt; See dedicated slides.</a:t>
            </a:r>
          </a:p>
          <a:p>
            <a:pPr marL="742950" lvl="1" indent="-285750" algn="just" fontAlgn="base">
              <a:buFont typeface="Wingdings" panose="05000000000000000000" pitchFamily="2" charset="2"/>
              <a:buChar char="v"/>
            </a:pPr>
            <a:r>
              <a:rPr lang="en-US" b="0" i="0" u="none" strike="noStrike" dirty="0" err="1">
                <a:solidFill>
                  <a:srgbClr val="000000"/>
                </a:solidFill>
                <a:effectLst/>
                <a:latin typeface="Times New Roman" panose="02020603050405020304" pitchFamily="18" charset="0"/>
                <a:cs typeface="Times New Roman" panose="02020603050405020304" pitchFamily="18" charset="0"/>
              </a:rPr>
              <a:t>CeriaNano</a:t>
            </a:r>
            <a:r>
              <a:rPr lang="en-US" b="0" i="0" u="none" strike="noStrike" dirty="0">
                <a:solidFill>
                  <a:srgbClr val="000000"/>
                </a:solidFill>
                <a:effectLst/>
                <a:latin typeface="Times New Roman" panose="02020603050405020304" pitchFamily="18" charset="0"/>
                <a:cs typeface="Times New Roman" panose="02020603050405020304" pitchFamily="18" charset="0"/>
              </a:rPr>
              <a:t> =&gt; Reprocess with BBEST.</a:t>
            </a:r>
          </a:p>
        </p:txBody>
      </p:sp>
    </p:spTree>
    <p:extLst>
      <p:ext uri="{BB962C8B-B14F-4D97-AF65-F5344CB8AC3E}">
        <p14:creationId xmlns:p14="http://schemas.microsoft.com/office/powerpoint/2010/main" val="315819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B57199-EC68-41C0-81B1-9B97A271D816}"/>
              </a:ext>
            </a:extLst>
          </p:cNvPr>
          <p:cNvSpPr txBox="1"/>
          <p:nvPr/>
        </p:nvSpPr>
        <p:spPr>
          <a:xfrm>
            <a:off x="0" y="0"/>
            <a:ext cx="234775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Carbon - Background</a:t>
            </a:r>
          </a:p>
        </p:txBody>
      </p:sp>
      <p:sp>
        <p:nvSpPr>
          <p:cNvPr id="5" name="Rectangle 4">
            <a:extLst>
              <a:ext uri="{FF2B5EF4-FFF2-40B4-BE49-F238E27FC236}">
                <a16:creationId xmlns:a16="http://schemas.microsoft.com/office/drawing/2014/main" id="{5BD20DCD-89AE-4586-889B-872518E0ABED}"/>
              </a:ext>
            </a:extLst>
          </p:cNvPr>
          <p:cNvSpPr/>
          <p:nvPr/>
        </p:nvSpPr>
        <p:spPr>
          <a:xfrm>
            <a:off x="-1" y="6488668"/>
            <a:ext cx="704972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hlinkClick r:id="rId2"/>
              </a:rPr>
              <a:t>https://1drv.ms/b/s!AlZpbyasn9jtkcF61bVP7W1NQk5VAw?e=oE9r1P</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5F2C9BF-DE0D-4F9A-B99C-4400A263079D}"/>
              </a:ext>
            </a:extLst>
          </p:cNvPr>
          <p:cNvSpPr txBox="1"/>
          <p:nvPr/>
        </p:nvSpPr>
        <p:spPr>
          <a:xfrm>
            <a:off x="0" y="369332"/>
            <a:ext cx="9144000" cy="4247317"/>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Literally and traditionally, when we say hard carbon, we mean the mechanical hardness of carbon is strong.</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However, nowadays the word “hard carbon” is used interchangeably with “non-graphitizable carbon”, which means certain carbonaceous materials not transforming into graphite even at temperatures higher than 3000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Therefore, the “hard carbon” we mean now is not in close relation with the mechanical hardness of carbonaceous materials. For example, some carbonaceous materials with high mechanical hardness (traditionally hard) can be graphitized (i.e. considered to “soft”, in terms of graphitizability). Meanwhile, we also have carbonaceous materials with low mechanical (traditionally soft) which cannot be graphitized (considered to be “hard”, in terms of graphitizability).</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Refer to the link provided below for detailed introduction [1].</a:t>
            </a:r>
          </a:p>
        </p:txBody>
      </p:sp>
    </p:spTree>
    <p:extLst>
      <p:ext uri="{BB962C8B-B14F-4D97-AF65-F5344CB8AC3E}">
        <p14:creationId xmlns:p14="http://schemas.microsoft.com/office/powerpoint/2010/main" val="3116211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93531F-C765-428A-B55C-98536B4A27C8}"/>
              </a:ext>
            </a:extLst>
          </p:cNvPr>
          <p:cNvSpPr txBox="1"/>
          <p:nvPr/>
        </p:nvSpPr>
        <p:spPr>
          <a:xfrm>
            <a:off x="0" y="0"/>
            <a:ext cx="221317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Carbon – Workflow</a:t>
            </a:r>
          </a:p>
        </p:txBody>
      </p:sp>
      <p:sp>
        <p:nvSpPr>
          <p:cNvPr id="5" name="TextBox 4">
            <a:extLst>
              <a:ext uri="{FF2B5EF4-FFF2-40B4-BE49-F238E27FC236}">
                <a16:creationId xmlns:a16="http://schemas.microsoft.com/office/drawing/2014/main" id="{78B123B7-1DAE-40EB-95A0-281476EB92FE}"/>
              </a:ext>
            </a:extLst>
          </p:cNvPr>
          <p:cNvSpPr txBox="1"/>
          <p:nvPr/>
        </p:nvSpPr>
        <p:spPr>
          <a:xfrm>
            <a:off x="0" y="369332"/>
            <a:ext cx="9144000" cy="1754326"/>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There has been report on graphitization of carbon using MD with REAXX potential, which marks a good starting for our simulation – combine MD with RMC for structural relaxation. Therefore, we chose to focus on soft carbon for this study.</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Experimentally, we have PDF data for soft carbon with various annealing temperature, which show distinctive features in between different temperature.</a:t>
            </a:r>
          </a:p>
        </p:txBody>
      </p:sp>
      <p:pic>
        <p:nvPicPr>
          <p:cNvPr id="6" name="图片 8" descr="M(ZBW9AAKXQ[I1$7YMLZ6FD">
            <a:extLst>
              <a:ext uri="{FF2B5EF4-FFF2-40B4-BE49-F238E27FC236}">
                <a16:creationId xmlns:a16="http://schemas.microsoft.com/office/drawing/2014/main" id="{A0970C05-300C-4AC2-8B58-3ECE30143ADD}"/>
              </a:ext>
            </a:extLst>
          </p:cNvPr>
          <p:cNvPicPr>
            <a:picLocks noChangeAspect="1"/>
          </p:cNvPicPr>
          <p:nvPr/>
        </p:nvPicPr>
        <p:blipFill>
          <a:blip r:embed="rId2"/>
          <a:stretch>
            <a:fillRect/>
          </a:stretch>
        </p:blipFill>
        <p:spPr>
          <a:xfrm>
            <a:off x="1391258" y="2123658"/>
            <a:ext cx="6361483" cy="3052333"/>
          </a:xfrm>
          <a:prstGeom prst="rect">
            <a:avLst/>
          </a:prstGeom>
        </p:spPr>
      </p:pic>
      <p:sp>
        <p:nvSpPr>
          <p:cNvPr id="7" name="Rectangle 6">
            <a:extLst>
              <a:ext uri="{FF2B5EF4-FFF2-40B4-BE49-F238E27FC236}">
                <a16:creationId xmlns:a16="http://schemas.microsoft.com/office/drawing/2014/main" id="{C2818C3D-E807-4F2E-9D9C-4EA1CE902BB7}"/>
              </a:ext>
            </a:extLst>
          </p:cNvPr>
          <p:cNvSpPr/>
          <p:nvPr/>
        </p:nvSpPr>
        <p:spPr>
          <a:xfrm>
            <a:off x="1958929" y="5175991"/>
            <a:ext cx="569258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Data from Mingyang Ou, considered as </a:t>
            </a:r>
            <a:r>
              <a:rPr lang="en-US" b="1" dirty="0">
                <a:solidFill>
                  <a:srgbClr val="FF0000"/>
                </a:solidFill>
                <a:latin typeface="Times New Roman" panose="02020603050405020304" pitchFamily="18" charset="0"/>
                <a:cs typeface="Times New Roman" panose="02020603050405020304" pitchFamily="18" charset="0"/>
              </a:rPr>
              <a:t>CONFIDENTIAL</a:t>
            </a:r>
            <a:endParaRPr lang="en-US" b="1" dirty="0">
              <a:solidFill>
                <a:srgbClr val="FF0000"/>
              </a:solidFill>
            </a:endParaRPr>
          </a:p>
        </p:txBody>
      </p:sp>
    </p:spTree>
    <p:extLst>
      <p:ext uri="{BB962C8B-B14F-4D97-AF65-F5344CB8AC3E}">
        <p14:creationId xmlns:p14="http://schemas.microsoft.com/office/powerpoint/2010/main" val="216979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0">
            <a:extLst>
              <a:ext uri="{FF2B5EF4-FFF2-40B4-BE49-F238E27FC236}">
                <a16:creationId xmlns:a16="http://schemas.microsoft.com/office/drawing/2014/main" id="{DFEBBE82-C2FB-4330-B3E3-C3B893AA2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938" y="369332"/>
            <a:ext cx="4267208" cy="3000552"/>
          </a:xfrm>
          <a:prstGeom prst="rect">
            <a:avLst/>
          </a:prstGeom>
        </p:spPr>
      </p:pic>
      <p:pic>
        <p:nvPicPr>
          <p:cNvPr id="5" name="图片 11">
            <a:extLst>
              <a:ext uri="{FF2B5EF4-FFF2-40B4-BE49-F238E27FC236}">
                <a16:creationId xmlns:a16="http://schemas.microsoft.com/office/drawing/2014/main" id="{5F326EEC-9EB7-4420-B3D2-3A5C5C60A7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3808" y="369332"/>
            <a:ext cx="4267208" cy="3000553"/>
          </a:xfrm>
          <a:prstGeom prst="rect">
            <a:avLst/>
          </a:prstGeom>
        </p:spPr>
      </p:pic>
      <p:pic>
        <p:nvPicPr>
          <p:cNvPr id="6" name="图片 12">
            <a:extLst>
              <a:ext uri="{FF2B5EF4-FFF2-40B4-BE49-F238E27FC236}">
                <a16:creationId xmlns:a16="http://schemas.microsoft.com/office/drawing/2014/main" id="{92AC7983-1632-477C-AE16-13DD704D69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039" y="3369884"/>
            <a:ext cx="4227006" cy="2972282"/>
          </a:xfrm>
          <a:prstGeom prst="rect">
            <a:avLst/>
          </a:prstGeom>
        </p:spPr>
      </p:pic>
      <p:pic>
        <p:nvPicPr>
          <p:cNvPr id="7" name="图片 13">
            <a:extLst>
              <a:ext uri="{FF2B5EF4-FFF2-40B4-BE49-F238E27FC236}">
                <a16:creationId xmlns:a16="http://schemas.microsoft.com/office/drawing/2014/main" id="{4ACED283-1890-4AF1-A45F-85DB9938CD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3808" y="3369884"/>
            <a:ext cx="4267208" cy="3000551"/>
          </a:xfrm>
          <a:prstGeom prst="rect">
            <a:avLst/>
          </a:prstGeom>
        </p:spPr>
      </p:pic>
      <p:sp>
        <p:nvSpPr>
          <p:cNvPr id="8" name="TextBox 7">
            <a:extLst>
              <a:ext uri="{FF2B5EF4-FFF2-40B4-BE49-F238E27FC236}">
                <a16:creationId xmlns:a16="http://schemas.microsoft.com/office/drawing/2014/main" id="{376430A6-B3D9-4099-B54F-050889614BB2}"/>
              </a:ext>
            </a:extLst>
          </p:cNvPr>
          <p:cNvSpPr txBox="1"/>
          <p:nvPr/>
        </p:nvSpPr>
        <p:spPr>
          <a:xfrm>
            <a:off x="0" y="0"/>
            <a:ext cx="3243196"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Carbon – Battery performance</a:t>
            </a:r>
          </a:p>
        </p:txBody>
      </p:sp>
      <p:sp>
        <p:nvSpPr>
          <p:cNvPr id="9" name="Rectangle 8">
            <a:extLst>
              <a:ext uri="{FF2B5EF4-FFF2-40B4-BE49-F238E27FC236}">
                <a16:creationId xmlns:a16="http://schemas.microsoft.com/office/drawing/2014/main" id="{B4E8D46F-7426-4948-8989-F18514D56F4B}"/>
              </a:ext>
            </a:extLst>
          </p:cNvPr>
          <p:cNvSpPr/>
          <p:nvPr/>
        </p:nvSpPr>
        <p:spPr>
          <a:xfrm>
            <a:off x="1725708" y="6304002"/>
            <a:ext cx="569258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Data from Mingyang Ou, considered as </a:t>
            </a:r>
            <a:r>
              <a:rPr lang="en-US" b="1" dirty="0">
                <a:solidFill>
                  <a:srgbClr val="FF0000"/>
                </a:solidFill>
                <a:latin typeface="Times New Roman" panose="02020603050405020304" pitchFamily="18" charset="0"/>
                <a:cs typeface="Times New Roman" panose="02020603050405020304" pitchFamily="18" charset="0"/>
              </a:rPr>
              <a:t>CONFIDENTIAL</a:t>
            </a:r>
            <a:endParaRPr lang="en-US" b="1" dirty="0">
              <a:solidFill>
                <a:srgbClr val="FF0000"/>
              </a:solidFill>
            </a:endParaRPr>
          </a:p>
        </p:txBody>
      </p:sp>
    </p:spTree>
    <p:extLst>
      <p:ext uri="{BB962C8B-B14F-4D97-AF65-F5344CB8AC3E}">
        <p14:creationId xmlns:p14="http://schemas.microsoft.com/office/powerpoint/2010/main" val="1259019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6B796B-80FE-4C61-89B8-DC7514B015D8}"/>
              </a:ext>
            </a:extLst>
          </p:cNvPr>
          <p:cNvSpPr txBox="1"/>
          <p:nvPr/>
        </p:nvSpPr>
        <p:spPr>
          <a:xfrm>
            <a:off x="0" y="0"/>
            <a:ext cx="318548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Carbon – Basics about battery</a:t>
            </a:r>
          </a:p>
        </p:txBody>
      </p:sp>
      <p:pic>
        <p:nvPicPr>
          <p:cNvPr id="9" name="Picture 8">
            <a:extLst>
              <a:ext uri="{FF2B5EF4-FFF2-40B4-BE49-F238E27FC236}">
                <a16:creationId xmlns:a16="http://schemas.microsoft.com/office/drawing/2014/main" id="{0811E86B-49E3-401B-8257-8219DADE8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47700"/>
            <a:ext cx="7620000" cy="5562600"/>
          </a:xfrm>
          <a:prstGeom prst="rect">
            <a:avLst/>
          </a:prstGeom>
        </p:spPr>
      </p:pic>
      <p:sp>
        <p:nvSpPr>
          <p:cNvPr id="10" name="Rectangle 9">
            <a:extLst>
              <a:ext uri="{FF2B5EF4-FFF2-40B4-BE49-F238E27FC236}">
                <a16:creationId xmlns:a16="http://schemas.microsoft.com/office/drawing/2014/main" id="{3A0DB316-9B3F-47CF-AC3C-49A8FAD5FFD5}"/>
              </a:ext>
            </a:extLst>
          </p:cNvPr>
          <p:cNvSpPr/>
          <p:nvPr/>
        </p:nvSpPr>
        <p:spPr>
          <a:xfrm>
            <a:off x="2626595" y="6140092"/>
            <a:ext cx="421782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Use “slide show” to show the animation [1]</a:t>
            </a:r>
            <a:endParaRPr lang="en-US" dirty="0"/>
          </a:p>
        </p:txBody>
      </p:sp>
      <p:sp>
        <p:nvSpPr>
          <p:cNvPr id="11" name="TextBox 10">
            <a:extLst>
              <a:ext uri="{FF2B5EF4-FFF2-40B4-BE49-F238E27FC236}">
                <a16:creationId xmlns:a16="http://schemas.microsoft.com/office/drawing/2014/main" id="{D9CF79DA-7A7B-479B-B141-2B991B88B583}"/>
              </a:ext>
            </a:extLst>
          </p:cNvPr>
          <p:cNvSpPr txBox="1"/>
          <p:nvPr/>
        </p:nvSpPr>
        <p:spPr>
          <a:xfrm>
            <a:off x="0" y="6488668"/>
            <a:ext cx="72396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hlinkClick r:id="rId3"/>
              </a:rPr>
              <a:t>https://www.energy.gov/eere/articles/how-does-lithium-ion-battery-work</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243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A42770-B928-42B8-8D73-51FA03577EAF}"/>
              </a:ext>
            </a:extLst>
          </p:cNvPr>
          <p:cNvSpPr txBox="1"/>
          <p:nvPr/>
        </p:nvSpPr>
        <p:spPr>
          <a:xfrm>
            <a:off x="0" y="0"/>
            <a:ext cx="318548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Carbon – Basics about battery</a:t>
            </a:r>
          </a:p>
        </p:txBody>
      </p:sp>
      <p:sp>
        <p:nvSpPr>
          <p:cNvPr id="5" name="Rectangle 4">
            <a:extLst>
              <a:ext uri="{FF2B5EF4-FFF2-40B4-BE49-F238E27FC236}">
                <a16:creationId xmlns:a16="http://schemas.microsoft.com/office/drawing/2014/main" id="{1EE6F188-826A-4646-9841-A6E4A994843C}"/>
              </a:ext>
            </a:extLst>
          </p:cNvPr>
          <p:cNvSpPr/>
          <p:nvPr/>
        </p:nvSpPr>
        <p:spPr>
          <a:xfrm>
            <a:off x="0" y="369332"/>
            <a:ext cx="9144000" cy="563231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There are several basic concerns for battery performance characterization – current rate (in brief, how fast battery charge/discharge), energy capacity (storage) and safety, etc.</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Battery charge/discharge curve reflects basic property of battery. Usually the vertical axis is potential (cathode – anode, with the dimension of V) and horizontal axis is energy density (specific capacity, usually with dimension of </a:t>
            </a:r>
            <a:r>
              <a:rPr lang="en-US" dirty="0" err="1">
                <a:latin typeface="Times New Roman" panose="02020603050405020304" pitchFamily="18" charset="0"/>
                <a:cs typeface="Times New Roman" panose="02020603050405020304" pitchFamily="18" charset="0"/>
              </a:rPr>
              <a:t>mAh</a:t>
            </a:r>
            <a:r>
              <a:rPr lang="en-US" dirty="0">
                <a:latin typeface="Times New Roman" panose="02020603050405020304" pitchFamily="18" charset="0"/>
                <a:cs typeface="Times New Roman" panose="02020603050405020304" pitchFamily="18" charset="0"/>
              </a:rPr>
              <a:t>/g) and therefore the integration of the charge/discharge curve gives the energy.</a:t>
            </a:r>
          </a:p>
          <a:p>
            <a:pPr algn="just"/>
            <a:endParaRPr lang="en-US" dirty="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Another major feature that can be directly told from the charge/discharge curve is the formation of dendrite. Usually when dendrite forms, the potential is usually around certain range. The formation of dendrite is usually the cause of explosion during charge since it can break the separator thus make the whole circuit short during charge. This is what we don’t want and therefore in the charge/discharge curve we want the potential as away from the dendrite formation region as possible.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Our goal is to use the structure technique to tell the structure and quantify structure property. Then we can use the obtained structure property to help us establishing the structural origins of electrochemical performance (typically, the charge/discharge curve itself, including the shape – slope &amp; plateau &amp; etc., the integration, etc.), safety (how close or far we get from the dendrite formation region), current rate (power or energy cell [1])</a:t>
            </a:r>
            <a:endParaRPr lang="en-US" dirty="0"/>
          </a:p>
        </p:txBody>
      </p:sp>
      <p:sp>
        <p:nvSpPr>
          <p:cNvPr id="6" name="TextBox 5">
            <a:extLst>
              <a:ext uri="{FF2B5EF4-FFF2-40B4-BE49-F238E27FC236}">
                <a16:creationId xmlns:a16="http://schemas.microsoft.com/office/drawing/2014/main" id="{77859AED-56FC-4E9E-B987-80966A976D0A}"/>
              </a:ext>
            </a:extLst>
          </p:cNvPr>
          <p:cNvSpPr txBox="1"/>
          <p:nvPr/>
        </p:nvSpPr>
        <p:spPr>
          <a:xfrm>
            <a:off x="0" y="6488668"/>
            <a:ext cx="786407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hlinkClick r:id="rId2"/>
              </a:rPr>
              <a:t>https://www.evernote.com/l/AQo5DkLByCpDgpZHwqR27_Kt6YJwPzBP504/</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2604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DCD08E-BDC0-404C-B76B-CF346DE7F70D}"/>
              </a:ext>
            </a:extLst>
          </p:cNvPr>
          <p:cNvSpPr txBox="1"/>
          <p:nvPr/>
        </p:nvSpPr>
        <p:spPr>
          <a:xfrm>
            <a:off x="0" y="0"/>
            <a:ext cx="453015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Basic structure building blocks</a:t>
            </a:r>
          </a:p>
        </p:txBody>
      </p:sp>
      <p:grpSp>
        <p:nvGrpSpPr>
          <p:cNvPr id="19" name="Group 18">
            <a:extLst>
              <a:ext uri="{FF2B5EF4-FFF2-40B4-BE49-F238E27FC236}">
                <a16:creationId xmlns:a16="http://schemas.microsoft.com/office/drawing/2014/main" id="{8BCB72F9-63D4-4FC5-8157-3354C2E8D14F}"/>
              </a:ext>
            </a:extLst>
          </p:cNvPr>
          <p:cNvGrpSpPr/>
          <p:nvPr/>
        </p:nvGrpSpPr>
        <p:grpSpPr>
          <a:xfrm>
            <a:off x="669636" y="4243588"/>
            <a:ext cx="7914159" cy="2080484"/>
            <a:chOff x="669636" y="1332215"/>
            <a:chExt cx="7914159" cy="2080484"/>
          </a:xfrm>
        </p:grpSpPr>
        <p:pic>
          <p:nvPicPr>
            <p:cNvPr id="7" name="Picture 6" descr="A picture containing light&#10;&#10;Description automatically generated">
              <a:extLst>
                <a:ext uri="{FF2B5EF4-FFF2-40B4-BE49-F238E27FC236}">
                  <a16:creationId xmlns:a16="http://schemas.microsoft.com/office/drawing/2014/main" id="{F055F9C5-C077-4C65-9DFA-F482ADE89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749603" y="1332215"/>
              <a:ext cx="1792051" cy="1593271"/>
            </a:xfrm>
            <a:prstGeom prst="rect">
              <a:avLst/>
            </a:prstGeom>
          </p:spPr>
        </p:pic>
        <p:pic>
          <p:nvPicPr>
            <p:cNvPr id="9" name="Picture 8" descr="A picture containing light&#10;&#10;Description automatically generated">
              <a:extLst>
                <a:ext uri="{FF2B5EF4-FFF2-40B4-BE49-F238E27FC236}">
                  <a16:creationId xmlns:a16="http://schemas.microsoft.com/office/drawing/2014/main" id="{87D82366-A4CC-4D0E-A114-4CA4A4457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16034" y="1332215"/>
              <a:ext cx="1767761" cy="1593271"/>
            </a:xfrm>
            <a:prstGeom prst="rect">
              <a:avLst/>
            </a:prstGeom>
          </p:spPr>
        </p:pic>
        <p:pic>
          <p:nvPicPr>
            <p:cNvPr id="11" name="Picture 10" descr="A picture containing light&#10;&#10;Description automatically generated">
              <a:extLst>
                <a:ext uri="{FF2B5EF4-FFF2-40B4-BE49-F238E27FC236}">
                  <a16:creationId xmlns:a16="http://schemas.microsoft.com/office/drawing/2014/main" id="{ABE375FE-7A67-4CCF-BFE0-740807B3F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69636" y="1332216"/>
              <a:ext cx="1805587" cy="1593271"/>
            </a:xfrm>
            <a:prstGeom prst="rect">
              <a:avLst/>
            </a:prstGeom>
          </p:spPr>
        </p:pic>
        <p:sp>
          <p:nvSpPr>
            <p:cNvPr id="12" name="Rectangle 11">
              <a:extLst>
                <a:ext uri="{FF2B5EF4-FFF2-40B4-BE49-F238E27FC236}">
                  <a16:creationId xmlns:a16="http://schemas.microsoft.com/office/drawing/2014/main" id="{1BFD5DF0-924A-425E-BDA5-AF70A32DBB4B}"/>
                </a:ext>
              </a:extLst>
            </p:cNvPr>
            <p:cNvSpPr/>
            <p:nvPr/>
          </p:nvSpPr>
          <p:spPr>
            <a:xfrm>
              <a:off x="1249263" y="3043367"/>
              <a:ext cx="64633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0TM</a:t>
              </a:r>
              <a:endParaRPr lang="en-US" dirty="0"/>
            </a:p>
          </p:txBody>
        </p:sp>
        <p:sp>
          <p:nvSpPr>
            <p:cNvPr id="13" name="Rectangle 12">
              <a:extLst>
                <a:ext uri="{FF2B5EF4-FFF2-40B4-BE49-F238E27FC236}">
                  <a16:creationId xmlns:a16="http://schemas.microsoft.com/office/drawing/2014/main" id="{35D8CB6B-C83B-4D3B-A71F-32DEB4BC0425}"/>
                </a:ext>
              </a:extLst>
            </p:cNvPr>
            <p:cNvSpPr/>
            <p:nvPr/>
          </p:nvSpPr>
          <p:spPr>
            <a:xfrm>
              <a:off x="4322464" y="3043365"/>
              <a:ext cx="64633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1TM</a:t>
              </a:r>
              <a:endParaRPr lang="en-US" dirty="0"/>
            </a:p>
          </p:txBody>
        </p:sp>
        <p:sp>
          <p:nvSpPr>
            <p:cNvPr id="14" name="Rectangle 13">
              <a:extLst>
                <a:ext uri="{FF2B5EF4-FFF2-40B4-BE49-F238E27FC236}">
                  <a16:creationId xmlns:a16="http://schemas.microsoft.com/office/drawing/2014/main" id="{4E352B17-739D-496D-87D7-D6D6C9BE425E}"/>
                </a:ext>
              </a:extLst>
            </p:cNvPr>
            <p:cNvSpPr/>
            <p:nvPr/>
          </p:nvSpPr>
          <p:spPr>
            <a:xfrm>
              <a:off x="7388897" y="3043365"/>
              <a:ext cx="64633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2TM</a:t>
              </a:r>
              <a:endParaRPr lang="en-US" dirty="0"/>
            </a:p>
          </p:txBody>
        </p:sp>
      </p:grpSp>
      <p:pic>
        <p:nvPicPr>
          <p:cNvPr id="16" name="Picture 15" descr="A picture containing wooded, showing, brown, small&#10;&#10;Description automatically generated">
            <a:extLst>
              <a:ext uri="{FF2B5EF4-FFF2-40B4-BE49-F238E27FC236}">
                <a16:creationId xmlns:a16="http://schemas.microsoft.com/office/drawing/2014/main" id="{69ECCC38-46DC-49DA-AD1B-D48E82345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636" y="722813"/>
            <a:ext cx="2532146" cy="2392156"/>
          </a:xfrm>
          <a:prstGeom prst="rect">
            <a:avLst/>
          </a:prstGeom>
        </p:spPr>
      </p:pic>
      <p:pic>
        <p:nvPicPr>
          <p:cNvPr id="18" name="Picture 17">
            <a:extLst>
              <a:ext uri="{FF2B5EF4-FFF2-40B4-BE49-F238E27FC236}">
                <a16:creationId xmlns:a16="http://schemas.microsoft.com/office/drawing/2014/main" id="{B4A5966B-7947-4151-8C02-329905A6D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7412" y="722813"/>
            <a:ext cx="2464708" cy="2446565"/>
          </a:xfrm>
          <a:prstGeom prst="rect">
            <a:avLst/>
          </a:prstGeom>
        </p:spPr>
      </p:pic>
      <p:sp>
        <p:nvSpPr>
          <p:cNvPr id="20" name="Rectangle 19">
            <a:extLst>
              <a:ext uri="{FF2B5EF4-FFF2-40B4-BE49-F238E27FC236}">
                <a16:creationId xmlns:a16="http://schemas.microsoft.com/office/drawing/2014/main" id="{74006E18-90A0-4ED3-8D48-E126CD54443D}"/>
              </a:ext>
            </a:extLst>
          </p:cNvPr>
          <p:cNvSpPr/>
          <p:nvPr/>
        </p:nvSpPr>
        <p:spPr>
          <a:xfrm>
            <a:off x="3037620" y="2804577"/>
            <a:ext cx="98616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Unit cell</a:t>
            </a:r>
            <a:endParaRPr lang="en-US" dirty="0"/>
          </a:p>
        </p:txBody>
      </p:sp>
      <p:sp>
        <p:nvSpPr>
          <p:cNvPr id="22" name="Rectangle 21">
            <a:extLst>
              <a:ext uri="{FF2B5EF4-FFF2-40B4-BE49-F238E27FC236}">
                <a16:creationId xmlns:a16="http://schemas.microsoft.com/office/drawing/2014/main" id="{ABEDA7FE-D716-4156-BC52-3722E5528BE6}"/>
              </a:ext>
            </a:extLst>
          </p:cNvPr>
          <p:cNvSpPr/>
          <p:nvPr/>
        </p:nvSpPr>
        <p:spPr>
          <a:xfrm>
            <a:off x="6834949" y="2523047"/>
            <a:ext cx="1979003" cy="646331"/>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Li-TM Tetrahedron</a:t>
            </a:r>
          </a:p>
          <a:p>
            <a:r>
              <a:rPr lang="en-US" dirty="0">
                <a:latin typeface="Times New Roman" panose="02020603050405020304" pitchFamily="18" charset="0"/>
                <a:cs typeface="Times New Roman" panose="02020603050405020304" pitchFamily="18" charset="0"/>
              </a:rPr>
              <a:t>Connectivity</a:t>
            </a:r>
            <a:endParaRPr lang="en-US" dirty="0"/>
          </a:p>
        </p:txBody>
      </p:sp>
      <p:sp>
        <p:nvSpPr>
          <p:cNvPr id="23" name="Rectangle 22">
            <a:extLst>
              <a:ext uri="{FF2B5EF4-FFF2-40B4-BE49-F238E27FC236}">
                <a16:creationId xmlns:a16="http://schemas.microsoft.com/office/drawing/2014/main" id="{64A2EE51-EAD9-439F-8417-555A3398A9EA}"/>
              </a:ext>
            </a:extLst>
          </p:cNvPr>
          <p:cNvSpPr/>
          <p:nvPr/>
        </p:nvSpPr>
        <p:spPr>
          <a:xfrm>
            <a:off x="669636" y="3756377"/>
            <a:ext cx="221727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Migration tetrahedron</a:t>
            </a:r>
            <a:endParaRPr lang="en-US" dirty="0"/>
          </a:p>
        </p:txBody>
      </p:sp>
    </p:spTree>
    <p:extLst>
      <p:ext uri="{BB962C8B-B14F-4D97-AF65-F5344CB8AC3E}">
        <p14:creationId xmlns:p14="http://schemas.microsoft.com/office/powerpoint/2010/main" val="1942735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A38012-6558-45D5-9D58-D5F762622F49}"/>
              </a:ext>
            </a:extLst>
          </p:cNvPr>
          <p:cNvSpPr txBox="1"/>
          <p:nvPr/>
        </p:nvSpPr>
        <p:spPr>
          <a:xfrm>
            <a:off x="0" y="0"/>
            <a:ext cx="464563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Analysis for RMC configuration</a:t>
            </a:r>
          </a:p>
        </p:txBody>
      </p:sp>
      <p:sp>
        <p:nvSpPr>
          <p:cNvPr id="5" name="Rectangle 4">
            <a:extLst>
              <a:ext uri="{FF2B5EF4-FFF2-40B4-BE49-F238E27FC236}">
                <a16:creationId xmlns:a16="http://schemas.microsoft.com/office/drawing/2014/main" id="{CC946B96-3E3D-417E-8906-6990610BBA28}"/>
              </a:ext>
            </a:extLst>
          </p:cNvPr>
          <p:cNvSpPr/>
          <p:nvPr/>
        </p:nvSpPr>
        <p:spPr>
          <a:xfrm>
            <a:off x="2023866" y="1340734"/>
            <a:ext cx="5096267" cy="2031325"/>
          </a:xfrm>
          <a:prstGeom prst="rect">
            <a:avLst/>
          </a:prstGeom>
        </p:spPr>
        <p:txBody>
          <a:bodyPr wrap="non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Ratio of 0TM, 1TM and 2TM.</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solidFill>
                  <a:srgbClr val="FF0000"/>
                </a:solidFill>
                <a:latin typeface="Times New Roman" panose="02020603050405020304" pitchFamily="18" charset="0"/>
                <a:cs typeface="Times New Roman" panose="02020603050405020304" pitchFamily="18" charset="0"/>
              </a:rPr>
              <a:t>Connectivity/Correlation of 0TM, 1TM and 2TM.</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solidFill>
                  <a:srgbClr val="FF0000"/>
                </a:solidFill>
                <a:latin typeface="Times New Roman" panose="02020603050405020304" pitchFamily="18" charset="0"/>
                <a:cs typeface="Times New Roman" panose="02020603050405020304" pitchFamily="18" charset="0"/>
              </a:rPr>
              <a:t>Migration pathway/path-length.</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Local correlation coefficient.</a:t>
            </a:r>
            <a:endParaRPr lang="en-US" dirty="0"/>
          </a:p>
        </p:txBody>
      </p:sp>
      <p:sp>
        <p:nvSpPr>
          <p:cNvPr id="6" name="Rectangle 5">
            <a:extLst>
              <a:ext uri="{FF2B5EF4-FFF2-40B4-BE49-F238E27FC236}">
                <a16:creationId xmlns:a16="http://schemas.microsoft.com/office/drawing/2014/main" id="{59D872F5-5EA1-4F47-9A36-8B2275604793}"/>
              </a:ext>
            </a:extLst>
          </p:cNvPr>
          <p:cNvSpPr/>
          <p:nvPr/>
        </p:nvSpPr>
        <p:spPr>
          <a:xfrm>
            <a:off x="952953" y="4343461"/>
            <a:ext cx="7819769" cy="923330"/>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For the 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one, the algorithm is simple, and will not be covered here in details.</a:t>
            </a:r>
          </a:p>
          <a:p>
            <a:r>
              <a:rPr lang="en-US" dirty="0">
                <a:latin typeface="Times New Roman" panose="02020603050405020304" pitchFamily="18" charset="0"/>
                <a:cs typeface="Times New Roman" panose="02020603050405020304" pitchFamily="18" charset="0"/>
              </a:rPr>
              <a:t>For the 4</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one, we have already got the codes, which will also not be covered here.</a:t>
            </a:r>
          </a:p>
          <a:p>
            <a:r>
              <a:rPr lang="en-US" dirty="0">
                <a:latin typeface="Times New Roman" panose="02020603050405020304" pitchFamily="18" charset="0"/>
                <a:cs typeface="Times New Roman" panose="02020603050405020304" pitchFamily="18" charset="0"/>
              </a:rPr>
              <a:t>Slides following will focus on the 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and 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ones.</a:t>
            </a:r>
            <a:endParaRPr lang="en-US" dirty="0"/>
          </a:p>
        </p:txBody>
      </p:sp>
    </p:spTree>
    <p:extLst>
      <p:ext uri="{BB962C8B-B14F-4D97-AF65-F5344CB8AC3E}">
        <p14:creationId xmlns:p14="http://schemas.microsoft.com/office/powerpoint/2010/main" val="3948641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ACB842-6479-4976-8E85-DF5A56EB62D3}"/>
              </a:ext>
            </a:extLst>
          </p:cNvPr>
          <p:cNvSpPr txBox="1"/>
          <p:nvPr/>
        </p:nvSpPr>
        <p:spPr>
          <a:xfrm>
            <a:off x="0" y="0"/>
            <a:ext cx="478663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Connectivity/Correlation analysis</a:t>
            </a:r>
          </a:p>
        </p:txBody>
      </p:sp>
      <p:grpSp>
        <p:nvGrpSpPr>
          <p:cNvPr id="6" name="Group 5">
            <a:extLst>
              <a:ext uri="{FF2B5EF4-FFF2-40B4-BE49-F238E27FC236}">
                <a16:creationId xmlns:a16="http://schemas.microsoft.com/office/drawing/2014/main" id="{CEF20253-EF84-442C-AFA1-F66103459FFA}"/>
              </a:ext>
            </a:extLst>
          </p:cNvPr>
          <p:cNvGrpSpPr/>
          <p:nvPr/>
        </p:nvGrpSpPr>
        <p:grpSpPr>
          <a:xfrm>
            <a:off x="614920" y="678351"/>
            <a:ext cx="7914159" cy="2080484"/>
            <a:chOff x="669636" y="1332215"/>
            <a:chExt cx="7914159" cy="2080484"/>
          </a:xfrm>
        </p:grpSpPr>
        <p:pic>
          <p:nvPicPr>
            <p:cNvPr id="7" name="Picture 6" descr="A picture containing light&#10;&#10;Description automatically generated">
              <a:extLst>
                <a:ext uri="{FF2B5EF4-FFF2-40B4-BE49-F238E27FC236}">
                  <a16:creationId xmlns:a16="http://schemas.microsoft.com/office/drawing/2014/main" id="{6BB2F42E-D5A4-41EE-AB18-A1D66BCD8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749603" y="1332215"/>
              <a:ext cx="1792051" cy="1593271"/>
            </a:xfrm>
            <a:prstGeom prst="rect">
              <a:avLst/>
            </a:prstGeom>
          </p:spPr>
        </p:pic>
        <p:pic>
          <p:nvPicPr>
            <p:cNvPr id="8" name="Picture 7" descr="A picture containing light&#10;&#10;Description automatically generated">
              <a:extLst>
                <a:ext uri="{FF2B5EF4-FFF2-40B4-BE49-F238E27FC236}">
                  <a16:creationId xmlns:a16="http://schemas.microsoft.com/office/drawing/2014/main" id="{846BA2FE-DEAD-4501-B6CB-7715BAC0B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16034" y="1332215"/>
              <a:ext cx="1767761" cy="1593271"/>
            </a:xfrm>
            <a:prstGeom prst="rect">
              <a:avLst/>
            </a:prstGeom>
          </p:spPr>
        </p:pic>
        <p:pic>
          <p:nvPicPr>
            <p:cNvPr id="9" name="Picture 8" descr="A picture containing light&#10;&#10;Description automatically generated">
              <a:extLst>
                <a:ext uri="{FF2B5EF4-FFF2-40B4-BE49-F238E27FC236}">
                  <a16:creationId xmlns:a16="http://schemas.microsoft.com/office/drawing/2014/main" id="{1CB92EBB-EAB2-42C8-9C69-BAE29962C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69636" y="1332216"/>
              <a:ext cx="1805587" cy="1593271"/>
            </a:xfrm>
            <a:prstGeom prst="rect">
              <a:avLst/>
            </a:prstGeom>
          </p:spPr>
        </p:pic>
        <p:sp>
          <p:nvSpPr>
            <p:cNvPr id="10" name="Rectangle 9">
              <a:extLst>
                <a:ext uri="{FF2B5EF4-FFF2-40B4-BE49-F238E27FC236}">
                  <a16:creationId xmlns:a16="http://schemas.microsoft.com/office/drawing/2014/main" id="{8AF474A5-C0E7-484D-815D-A07EBE03C457}"/>
                </a:ext>
              </a:extLst>
            </p:cNvPr>
            <p:cNvSpPr/>
            <p:nvPr/>
          </p:nvSpPr>
          <p:spPr>
            <a:xfrm>
              <a:off x="1249263" y="3043367"/>
              <a:ext cx="64633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0TM</a:t>
              </a:r>
              <a:endParaRPr lang="en-US" dirty="0"/>
            </a:p>
          </p:txBody>
        </p:sp>
        <p:sp>
          <p:nvSpPr>
            <p:cNvPr id="11" name="Rectangle 10">
              <a:extLst>
                <a:ext uri="{FF2B5EF4-FFF2-40B4-BE49-F238E27FC236}">
                  <a16:creationId xmlns:a16="http://schemas.microsoft.com/office/drawing/2014/main" id="{D8FA34CE-B579-41D1-A984-45A8C97566C2}"/>
                </a:ext>
              </a:extLst>
            </p:cNvPr>
            <p:cNvSpPr/>
            <p:nvPr/>
          </p:nvSpPr>
          <p:spPr>
            <a:xfrm>
              <a:off x="4322464" y="3043365"/>
              <a:ext cx="64633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1TM</a:t>
              </a:r>
              <a:endParaRPr lang="en-US" dirty="0"/>
            </a:p>
          </p:txBody>
        </p:sp>
        <p:sp>
          <p:nvSpPr>
            <p:cNvPr id="12" name="Rectangle 11">
              <a:extLst>
                <a:ext uri="{FF2B5EF4-FFF2-40B4-BE49-F238E27FC236}">
                  <a16:creationId xmlns:a16="http://schemas.microsoft.com/office/drawing/2014/main" id="{4AE324C7-D2C2-4162-8850-05B02D48EA2B}"/>
                </a:ext>
              </a:extLst>
            </p:cNvPr>
            <p:cNvSpPr/>
            <p:nvPr/>
          </p:nvSpPr>
          <p:spPr>
            <a:xfrm>
              <a:off x="7388897" y="3043365"/>
              <a:ext cx="64633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2TM</a:t>
              </a:r>
              <a:endParaRPr lang="en-US" dirty="0"/>
            </a:p>
          </p:txBody>
        </p:sp>
      </p:grpSp>
      <p:sp>
        <p:nvSpPr>
          <p:cNvPr id="15" name="Rectangle: Rounded Corners 14">
            <a:extLst>
              <a:ext uri="{FF2B5EF4-FFF2-40B4-BE49-F238E27FC236}">
                <a16:creationId xmlns:a16="http://schemas.microsoft.com/office/drawing/2014/main" id="{53A95CE7-2C5B-440C-BCED-2A6F825571D8}"/>
              </a:ext>
            </a:extLst>
          </p:cNvPr>
          <p:cNvSpPr/>
          <p:nvPr/>
        </p:nvSpPr>
        <p:spPr>
          <a:xfrm>
            <a:off x="614920" y="3341785"/>
            <a:ext cx="7914159" cy="7573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Abstraction/Mapping</a:t>
            </a:r>
          </a:p>
        </p:txBody>
      </p:sp>
      <p:sp>
        <p:nvSpPr>
          <p:cNvPr id="18" name="Right Brace 17">
            <a:extLst>
              <a:ext uri="{FF2B5EF4-FFF2-40B4-BE49-F238E27FC236}">
                <a16:creationId xmlns:a16="http://schemas.microsoft.com/office/drawing/2014/main" id="{3B5E97E4-D25F-439B-B46F-B27A3E76C52C}"/>
              </a:ext>
            </a:extLst>
          </p:cNvPr>
          <p:cNvSpPr/>
          <p:nvPr/>
        </p:nvSpPr>
        <p:spPr>
          <a:xfrm rot="5400000">
            <a:off x="4452195" y="-982703"/>
            <a:ext cx="239610" cy="7914160"/>
          </a:xfrm>
          <a:prstGeom prst="rightBrace">
            <a:avLst>
              <a:gd name="adj1" fmla="val 120121"/>
              <a:gd name="adj2" fmla="val 50000"/>
            </a:avLst>
          </a:prstGeom>
          <a:noFill/>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80D16A57-7A66-4E0F-AFF1-6DD957DFBC72}"/>
              </a:ext>
            </a:extLst>
          </p:cNvPr>
          <p:cNvSpPr/>
          <p:nvPr/>
        </p:nvSpPr>
        <p:spPr>
          <a:xfrm rot="16200000">
            <a:off x="4452194" y="509494"/>
            <a:ext cx="239610" cy="7914160"/>
          </a:xfrm>
          <a:prstGeom prst="rightBrace">
            <a:avLst>
              <a:gd name="adj1" fmla="val 120121"/>
              <a:gd name="adj2" fmla="val 50000"/>
            </a:avLst>
          </a:prstGeom>
          <a:noFill/>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 name="Group 21">
            <a:extLst>
              <a:ext uri="{FF2B5EF4-FFF2-40B4-BE49-F238E27FC236}">
                <a16:creationId xmlns:a16="http://schemas.microsoft.com/office/drawing/2014/main" id="{80E2592A-D66C-46C2-B735-630F1FFB3ACF}"/>
              </a:ext>
            </a:extLst>
          </p:cNvPr>
          <p:cNvGrpSpPr/>
          <p:nvPr/>
        </p:nvGrpSpPr>
        <p:grpSpPr>
          <a:xfrm>
            <a:off x="1300328" y="4870758"/>
            <a:ext cx="434767" cy="507832"/>
            <a:chOff x="1300328" y="4870758"/>
            <a:chExt cx="434767" cy="507832"/>
          </a:xfrm>
        </p:grpSpPr>
        <p:sp>
          <p:nvSpPr>
            <p:cNvPr id="20" name="Oval 19">
              <a:extLst>
                <a:ext uri="{FF2B5EF4-FFF2-40B4-BE49-F238E27FC236}">
                  <a16:creationId xmlns:a16="http://schemas.microsoft.com/office/drawing/2014/main" id="{223645B4-0929-4EED-9429-E7161E510605}"/>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4BCDE512-59E3-44A0-A6FF-E41A6339E588}"/>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23" name="Group 22">
            <a:extLst>
              <a:ext uri="{FF2B5EF4-FFF2-40B4-BE49-F238E27FC236}">
                <a16:creationId xmlns:a16="http://schemas.microsoft.com/office/drawing/2014/main" id="{7EA46C89-4522-4FBE-A5CA-0056D1B53ED6}"/>
              </a:ext>
            </a:extLst>
          </p:cNvPr>
          <p:cNvGrpSpPr/>
          <p:nvPr/>
        </p:nvGrpSpPr>
        <p:grpSpPr>
          <a:xfrm>
            <a:off x="4354615" y="4890203"/>
            <a:ext cx="434767" cy="507832"/>
            <a:chOff x="1300328" y="4898466"/>
            <a:chExt cx="434767" cy="507832"/>
          </a:xfrm>
        </p:grpSpPr>
        <p:sp>
          <p:nvSpPr>
            <p:cNvPr id="24" name="Oval 23">
              <a:extLst>
                <a:ext uri="{FF2B5EF4-FFF2-40B4-BE49-F238E27FC236}">
                  <a16:creationId xmlns:a16="http://schemas.microsoft.com/office/drawing/2014/main" id="{BDCF7F68-070A-48FC-8309-1AD08C77AC0F}"/>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79A95DF4-3357-41C5-879C-53FFE197B41E}"/>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26" name="Group 25">
            <a:extLst>
              <a:ext uri="{FF2B5EF4-FFF2-40B4-BE49-F238E27FC236}">
                <a16:creationId xmlns:a16="http://schemas.microsoft.com/office/drawing/2014/main" id="{589DF6B1-E168-46CA-889F-364BDC743E17}"/>
              </a:ext>
            </a:extLst>
          </p:cNvPr>
          <p:cNvGrpSpPr/>
          <p:nvPr/>
        </p:nvGrpSpPr>
        <p:grpSpPr>
          <a:xfrm>
            <a:off x="7418138" y="4883891"/>
            <a:ext cx="434767" cy="507832"/>
            <a:chOff x="1300328" y="4879994"/>
            <a:chExt cx="434767" cy="507832"/>
          </a:xfrm>
        </p:grpSpPr>
        <p:sp>
          <p:nvSpPr>
            <p:cNvPr id="27" name="Oval 26">
              <a:extLst>
                <a:ext uri="{FF2B5EF4-FFF2-40B4-BE49-F238E27FC236}">
                  <a16:creationId xmlns:a16="http://schemas.microsoft.com/office/drawing/2014/main" id="{15EECC2F-1E6C-4815-A568-3647BE943353}"/>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659FD3E4-80D1-4B84-AE3C-351579D70621}"/>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sp>
        <p:nvSpPr>
          <p:cNvPr id="29" name="Rectangle 28">
            <a:extLst>
              <a:ext uri="{FF2B5EF4-FFF2-40B4-BE49-F238E27FC236}">
                <a16:creationId xmlns:a16="http://schemas.microsoft.com/office/drawing/2014/main" id="{9234D59B-05A6-415E-8717-4C4D9024C0F7}"/>
              </a:ext>
            </a:extLst>
          </p:cNvPr>
          <p:cNvSpPr/>
          <p:nvPr/>
        </p:nvSpPr>
        <p:spPr>
          <a:xfrm>
            <a:off x="497109" y="6075110"/>
            <a:ext cx="8149777"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Each migration tetrahedron will be abstracted as a single point and the whole structure just becomes a simple cubic lattice with each abstract point as the lattice point.</a:t>
            </a:r>
            <a:endParaRPr lang="en-US" dirty="0"/>
          </a:p>
        </p:txBody>
      </p:sp>
      <p:sp>
        <p:nvSpPr>
          <p:cNvPr id="30" name="Right Brace 29">
            <a:extLst>
              <a:ext uri="{FF2B5EF4-FFF2-40B4-BE49-F238E27FC236}">
                <a16:creationId xmlns:a16="http://schemas.microsoft.com/office/drawing/2014/main" id="{36E7786D-2B64-491F-A752-F85529C3D22A}"/>
              </a:ext>
            </a:extLst>
          </p:cNvPr>
          <p:cNvSpPr/>
          <p:nvPr/>
        </p:nvSpPr>
        <p:spPr>
          <a:xfrm rot="5400000">
            <a:off x="4452193" y="1821848"/>
            <a:ext cx="239610" cy="7914160"/>
          </a:xfrm>
          <a:prstGeom prst="rightBrace">
            <a:avLst>
              <a:gd name="adj1" fmla="val 120121"/>
              <a:gd name="adj2" fmla="val 50000"/>
            </a:avLst>
          </a:prstGeom>
          <a:noFill/>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36573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56A6D7-F124-4184-B0F2-E4FC2E9CACFB}"/>
              </a:ext>
            </a:extLst>
          </p:cNvPr>
          <p:cNvSpPr txBox="1"/>
          <p:nvPr/>
        </p:nvSpPr>
        <p:spPr>
          <a:xfrm>
            <a:off x="0" y="0"/>
            <a:ext cx="4786631"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Connectivity/Correlation analysis</a:t>
            </a:r>
          </a:p>
        </p:txBody>
      </p:sp>
      <p:sp>
        <p:nvSpPr>
          <p:cNvPr id="5" name="Rectangle 4">
            <a:extLst>
              <a:ext uri="{FF2B5EF4-FFF2-40B4-BE49-F238E27FC236}">
                <a16:creationId xmlns:a16="http://schemas.microsoft.com/office/drawing/2014/main" id="{134B731B-F3FD-407B-B810-075D7260CF0C}"/>
              </a:ext>
            </a:extLst>
          </p:cNvPr>
          <p:cNvSpPr/>
          <p:nvPr/>
        </p:nvSpPr>
        <p:spPr>
          <a:xfrm>
            <a:off x="474826" y="648916"/>
            <a:ext cx="583364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Shown in 2D space, the pattern will look something like this:</a:t>
            </a:r>
            <a:endParaRPr lang="en-US" dirty="0"/>
          </a:p>
        </p:txBody>
      </p:sp>
      <p:grpSp>
        <p:nvGrpSpPr>
          <p:cNvPr id="54" name="Group 53">
            <a:extLst>
              <a:ext uri="{FF2B5EF4-FFF2-40B4-BE49-F238E27FC236}">
                <a16:creationId xmlns:a16="http://schemas.microsoft.com/office/drawing/2014/main" id="{2480F2B8-0ED7-4FBB-8E27-38834FEE91B0}"/>
              </a:ext>
            </a:extLst>
          </p:cNvPr>
          <p:cNvGrpSpPr/>
          <p:nvPr/>
        </p:nvGrpSpPr>
        <p:grpSpPr>
          <a:xfrm>
            <a:off x="2652836" y="1826575"/>
            <a:ext cx="3753048" cy="3638578"/>
            <a:chOff x="2652836" y="1826575"/>
            <a:chExt cx="3753048" cy="3638578"/>
          </a:xfrm>
        </p:grpSpPr>
        <p:grpSp>
          <p:nvGrpSpPr>
            <p:cNvPr id="6" name="Group 5">
              <a:extLst>
                <a:ext uri="{FF2B5EF4-FFF2-40B4-BE49-F238E27FC236}">
                  <a16:creationId xmlns:a16="http://schemas.microsoft.com/office/drawing/2014/main" id="{86ABB955-088C-4363-822E-AD2FA2B46029}"/>
                </a:ext>
              </a:extLst>
            </p:cNvPr>
            <p:cNvGrpSpPr/>
            <p:nvPr/>
          </p:nvGrpSpPr>
          <p:grpSpPr>
            <a:xfrm>
              <a:off x="2655322" y="1826575"/>
              <a:ext cx="434767" cy="507832"/>
              <a:chOff x="1300328" y="4870758"/>
              <a:chExt cx="434767" cy="507832"/>
            </a:xfrm>
          </p:grpSpPr>
          <p:sp>
            <p:nvSpPr>
              <p:cNvPr id="7" name="Oval 6">
                <a:extLst>
                  <a:ext uri="{FF2B5EF4-FFF2-40B4-BE49-F238E27FC236}">
                    <a16:creationId xmlns:a16="http://schemas.microsoft.com/office/drawing/2014/main" id="{18B19DA6-9901-4C89-8C8C-ED24311A91B7}"/>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FAC3C09-1CFE-48EF-BBDE-3B4D7B09A437}"/>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9" name="Group 8">
              <a:extLst>
                <a:ext uri="{FF2B5EF4-FFF2-40B4-BE49-F238E27FC236}">
                  <a16:creationId xmlns:a16="http://schemas.microsoft.com/office/drawing/2014/main" id="{74CFAE1C-224F-4DD7-8B8F-E426F5C2A438}"/>
                </a:ext>
              </a:extLst>
            </p:cNvPr>
            <p:cNvGrpSpPr/>
            <p:nvPr/>
          </p:nvGrpSpPr>
          <p:grpSpPr>
            <a:xfrm>
              <a:off x="3751060" y="1826575"/>
              <a:ext cx="434767" cy="507832"/>
              <a:chOff x="1300328" y="4898466"/>
              <a:chExt cx="434767" cy="507832"/>
            </a:xfrm>
          </p:grpSpPr>
          <p:sp>
            <p:nvSpPr>
              <p:cNvPr id="10" name="Oval 9">
                <a:extLst>
                  <a:ext uri="{FF2B5EF4-FFF2-40B4-BE49-F238E27FC236}">
                    <a16:creationId xmlns:a16="http://schemas.microsoft.com/office/drawing/2014/main" id="{E0BE482F-E406-478C-9BED-C1EA54217ED7}"/>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1726231-73F7-4029-8DD2-D82ED13AC9A9}"/>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12" name="Group 11">
              <a:extLst>
                <a:ext uri="{FF2B5EF4-FFF2-40B4-BE49-F238E27FC236}">
                  <a16:creationId xmlns:a16="http://schemas.microsoft.com/office/drawing/2014/main" id="{A7C64D53-B226-426D-8832-E42F5DB3EABE}"/>
                </a:ext>
              </a:extLst>
            </p:cNvPr>
            <p:cNvGrpSpPr/>
            <p:nvPr/>
          </p:nvGrpSpPr>
          <p:grpSpPr>
            <a:xfrm>
              <a:off x="2655322" y="2901890"/>
              <a:ext cx="434767" cy="507832"/>
              <a:chOff x="1300328" y="4879994"/>
              <a:chExt cx="434767" cy="507832"/>
            </a:xfrm>
          </p:grpSpPr>
          <p:sp>
            <p:nvSpPr>
              <p:cNvPr id="13" name="Oval 12">
                <a:extLst>
                  <a:ext uri="{FF2B5EF4-FFF2-40B4-BE49-F238E27FC236}">
                    <a16:creationId xmlns:a16="http://schemas.microsoft.com/office/drawing/2014/main" id="{C02271D3-F79D-46F5-BF53-971043D5193B}"/>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0171D93E-3994-40AE-885A-11FCEEEF2270}"/>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15" name="Group 14">
              <a:extLst>
                <a:ext uri="{FF2B5EF4-FFF2-40B4-BE49-F238E27FC236}">
                  <a16:creationId xmlns:a16="http://schemas.microsoft.com/office/drawing/2014/main" id="{0AD4D0C8-65C5-4FB1-AE46-FD29B50DBC7A}"/>
                </a:ext>
              </a:extLst>
            </p:cNvPr>
            <p:cNvGrpSpPr/>
            <p:nvPr/>
          </p:nvGrpSpPr>
          <p:grpSpPr>
            <a:xfrm>
              <a:off x="3751059" y="2901890"/>
              <a:ext cx="434767" cy="507832"/>
              <a:chOff x="1300328" y="4879994"/>
              <a:chExt cx="434767" cy="507832"/>
            </a:xfrm>
          </p:grpSpPr>
          <p:sp>
            <p:nvSpPr>
              <p:cNvPr id="16" name="Oval 15">
                <a:extLst>
                  <a:ext uri="{FF2B5EF4-FFF2-40B4-BE49-F238E27FC236}">
                    <a16:creationId xmlns:a16="http://schemas.microsoft.com/office/drawing/2014/main" id="{59647A5D-8B86-40D1-B0A3-2FE7374DDE09}"/>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2E4A6037-25E8-4B5D-938F-31470C90866A}"/>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18" name="Group 17">
              <a:extLst>
                <a:ext uri="{FF2B5EF4-FFF2-40B4-BE49-F238E27FC236}">
                  <a16:creationId xmlns:a16="http://schemas.microsoft.com/office/drawing/2014/main" id="{7A9BF05E-7FE0-4D44-9B79-32757CE34AE6}"/>
                </a:ext>
              </a:extLst>
            </p:cNvPr>
            <p:cNvGrpSpPr/>
            <p:nvPr/>
          </p:nvGrpSpPr>
          <p:grpSpPr>
            <a:xfrm>
              <a:off x="4846798" y="1826575"/>
              <a:ext cx="434767" cy="507832"/>
              <a:chOff x="1300328" y="4898466"/>
              <a:chExt cx="434767" cy="507832"/>
            </a:xfrm>
          </p:grpSpPr>
          <p:sp>
            <p:nvSpPr>
              <p:cNvPr id="19" name="Oval 18">
                <a:extLst>
                  <a:ext uri="{FF2B5EF4-FFF2-40B4-BE49-F238E27FC236}">
                    <a16:creationId xmlns:a16="http://schemas.microsoft.com/office/drawing/2014/main" id="{3ED2B4F2-E744-40DC-B40A-17B9276EE864}"/>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83C57CF5-6717-4D88-9FB2-AD7166363FC2}"/>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21" name="Group 20">
              <a:extLst>
                <a:ext uri="{FF2B5EF4-FFF2-40B4-BE49-F238E27FC236}">
                  <a16:creationId xmlns:a16="http://schemas.microsoft.com/office/drawing/2014/main" id="{2CDF2EB2-C8B5-4405-BDF7-7366C6E2B0F9}"/>
                </a:ext>
              </a:extLst>
            </p:cNvPr>
            <p:cNvGrpSpPr/>
            <p:nvPr/>
          </p:nvGrpSpPr>
          <p:grpSpPr>
            <a:xfrm>
              <a:off x="4846796" y="2901890"/>
              <a:ext cx="434767" cy="507832"/>
              <a:chOff x="1300328" y="4870758"/>
              <a:chExt cx="434767" cy="507832"/>
            </a:xfrm>
          </p:grpSpPr>
          <p:sp>
            <p:nvSpPr>
              <p:cNvPr id="22" name="Oval 21">
                <a:extLst>
                  <a:ext uri="{FF2B5EF4-FFF2-40B4-BE49-F238E27FC236}">
                    <a16:creationId xmlns:a16="http://schemas.microsoft.com/office/drawing/2014/main" id="{E513F32A-CC4E-4B57-AA77-B35341309926}"/>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F28C793B-4B7C-4C38-B4B8-6DEAC4AC755A}"/>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24" name="Group 23">
              <a:extLst>
                <a:ext uri="{FF2B5EF4-FFF2-40B4-BE49-F238E27FC236}">
                  <a16:creationId xmlns:a16="http://schemas.microsoft.com/office/drawing/2014/main" id="{6574266A-C7F0-433F-9904-563501C1DB10}"/>
                </a:ext>
              </a:extLst>
            </p:cNvPr>
            <p:cNvGrpSpPr/>
            <p:nvPr/>
          </p:nvGrpSpPr>
          <p:grpSpPr>
            <a:xfrm>
              <a:off x="4844310" y="3960680"/>
              <a:ext cx="434767" cy="507832"/>
              <a:chOff x="1300328" y="4870758"/>
              <a:chExt cx="434767" cy="507832"/>
            </a:xfrm>
          </p:grpSpPr>
          <p:sp>
            <p:nvSpPr>
              <p:cNvPr id="25" name="Oval 24">
                <a:extLst>
                  <a:ext uri="{FF2B5EF4-FFF2-40B4-BE49-F238E27FC236}">
                    <a16:creationId xmlns:a16="http://schemas.microsoft.com/office/drawing/2014/main" id="{5CF55FE6-AADF-45A1-B239-8B0A59573FC0}"/>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FFE41CB8-CA6C-4FC2-AD99-6757B356386A}"/>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27" name="Group 26">
              <a:extLst>
                <a:ext uri="{FF2B5EF4-FFF2-40B4-BE49-F238E27FC236}">
                  <a16:creationId xmlns:a16="http://schemas.microsoft.com/office/drawing/2014/main" id="{73B277B2-7EB9-4C24-8A74-AB13011565F1}"/>
                </a:ext>
              </a:extLst>
            </p:cNvPr>
            <p:cNvGrpSpPr/>
            <p:nvPr/>
          </p:nvGrpSpPr>
          <p:grpSpPr>
            <a:xfrm>
              <a:off x="3751059" y="3960680"/>
              <a:ext cx="434767" cy="507832"/>
              <a:chOff x="1300328" y="4898466"/>
              <a:chExt cx="434767" cy="507832"/>
            </a:xfrm>
          </p:grpSpPr>
          <p:sp>
            <p:nvSpPr>
              <p:cNvPr id="28" name="Oval 27">
                <a:extLst>
                  <a:ext uri="{FF2B5EF4-FFF2-40B4-BE49-F238E27FC236}">
                    <a16:creationId xmlns:a16="http://schemas.microsoft.com/office/drawing/2014/main" id="{DC91C959-A890-4021-B472-736FC239B0C9}"/>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224BD04A-7B81-48FB-B4C9-F74EA4A316C5}"/>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30" name="Group 29">
              <a:extLst>
                <a:ext uri="{FF2B5EF4-FFF2-40B4-BE49-F238E27FC236}">
                  <a16:creationId xmlns:a16="http://schemas.microsoft.com/office/drawing/2014/main" id="{CABADBB6-9983-4AB1-9CCB-3F1CBFED463F}"/>
                </a:ext>
              </a:extLst>
            </p:cNvPr>
            <p:cNvGrpSpPr/>
            <p:nvPr/>
          </p:nvGrpSpPr>
          <p:grpSpPr>
            <a:xfrm>
              <a:off x="2656621" y="3960680"/>
              <a:ext cx="434767" cy="507832"/>
              <a:chOff x="1300328" y="4870758"/>
              <a:chExt cx="434767" cy="507832"/>
            </a:xfrm>
          </p:grpSpPr>
          <p:sp>
            <p:nvSpPr>
              <p:cNvPr id="31" name="Oval 30">
                <a:extLst>
                  <a:ext uri="{FF2B5EF4-FFF2-40B4-BE49-F238E27FC236}">
                    <a16:creationId xmlns:a16="http://schemas.microsoft.com/office/drawing/2014/main" id="{73C6C55C-5E2A-4E0E-9193-15A2FCAE8E62}"/>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553B64F7-F879-4D2E-9BCD-3D1C87540B20}"/>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33" name="Group 32">
              <a:extLst>
                <a:ext uri="{FF2B5EF4-FFF2-40B4-BE49-F238E27FC236}">
                  <a16:creationId xmlns:a16="http://schemas.microsoft.com/office/drawing/2014/main" id="{712343E2-DE88-4A74-8029-B82E46FB0A52}"/>
                </a:ext>
              </a:extLst>
            </p:cNvPr>
            <p:cNvGrpSpPr/>
            <p:nvPr/>
          </p:nvGrpSpPr>
          <p:grpSpPr>
            <a:xfrm>
              <a:off x="5969819" y="1826575"/>
              <a:ext cx="434767" cy="507832"/>
              <a:chOff x="1300328" y="4898466"/>
              <a:chExt cx="434767" cy="507832"/>
            </a:xfrm>
          </p:grpSpPr>
          <p:sp>
            <p:nvSpPr>
              <p:cNvPr id="34" name="Oval 33">
                <a:extLst>
                  <a:ext uri="{FF2B5EF4-FFF2-40B4-BE49-F238E27FC236}">
                    <a16:creationId xmlns:a16="http://schemas.microsoft.com/office/drawing/2014/main" id="{05F5464C-0B6D-49ED-ADCB-07E5AA7D47B5}"/>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960885E1-B705-4C4A-8DA1-9A041C76A222}"/>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36" name="Group 35">
              <a:extLst>
                <a:ext uri="{FF2B5EF4-FFF2-40B4-BE49-F238E27FC236}">
                  <a16:creationId xmlns:a16="http://schemas.microsoft.com/office/drawing/2014/main" id="{2D3A669D-BE2F-4B93-AA08-CE3AC5AA3AC2}"/>
                </a:ext>
              </a:extLst>
            </p:cNvPr>
            <p:cNvGrpSpPr/>
            <p:nvPr/>
          </p:nvGrpSpPr>
          <p:grpSpPr>
            <a:xfrm>
              <a:off x="5971117" y="2901890"/>
              <a:ext cx="434767" cy="507832"/>
              <a:chOff x="1300328" y="4879994"/>
              <a:chExt cx="434767" cy="507832"/>
            </a:xfrm>
          </p:grpSpPr>
          <p:sp>
            <p:nvSpPr>
              <p:cNvPr id="37" name="Oval 36">
                <a:extLst>
                  <a:ext uri="{FF2B5EF4-FFF2-40B4-BE49-F238E27FC236}">
                    <a16:creationId xmlns:a16="http://schemas.microsoft.com/office/drawing/2014/main" id="{67983022-D950-42BE-AC46-0E66B5B77332}"/>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8449E0B0-2E5E-42A1-BB7D-854712BE1183}"/>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39" name="Group 38">
              <a:extLst>
                <a:ext uri="{FF2B5EF4-FFF2-40B4-BE49-F238E27FC236}">
                  <a16:creationId xmlns:a16="http://schemas.microsoft.com/office/drawing/2014/main" id="{1E9A6542-9583-4DFC-8CC1-07B81FFA07D3}"/>
                </a:ext>
              </a:extLst>
            </p:cNvPr>
            <p:cNvGrpSpPr/>
            <p:nvPr/>
          </p:nvGrpSpPr>
          <p:grpSpPr>
            <a:xfrm>
              <a:off x="5966142" y="3965576"/>
              <a:ext cx="434767" cy="507832"/>
              <a:chOff x="1300328" y="4898466"/>
              <a:chExt cx="434767" cy="507832"/>
            </a:xfrm>
          </p:grpSpPr>
          <p:sp>
            <p:nvSpPr>
              <p:cNvPr id="40" name="Oval 39">
                <a:extLst>
                  <a:ext uri="{FF2B5EF4-FFF2-40B4-BE49-F238E27FC236}">
                    <a16:creationId xmlns:a16="http://schemas.microsoft.com/office/drawing/2014/main" id="{9F00D8D0-7A22-4894-A585-4CB5AD5069AF}"/>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1E395D70-0298-41B4-869D-1D1057381FC2}"/>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42" name="Group 41">
              <a:extLst>
                <a:ext uri="{FF2B5EF4-FFF2-40B4-BE49-F238E27FC236}">
                  <a16:creationId xmlns:a16="http://schemas.microsoft.com/office/drawing/2014/main" id="{CA6CAB1C-5F24-43B5-BFBB-0910302F5C4D}"/>
                </a:ext>
              </a:extLst>
            </p:cNvPr>
            <p:cNvGrpSpPr/>
            <p:nvPr/>
          </p:nvGrpSpPr>
          <p:grpSpPr>
            <a:xfrm>
              <a:off x="2652836" y="4957321"/>
              <a:ext cx="434767" cy="507832"/>
              <a:chOff x="1300328" y="4879994"/>
              <a:chExt cx="434767" cy="507832"/>
            </a:xfrm>
          </p:grpSpPr>
          <p:sp>
            <p:nvSpPr>
              <p:cNvPr id="43" name="Oval 42">
                <a:extLst>
                  <a:ext uri="{FF2B5EF4-FFF2-40B4-BE49-F238E27FC236}">
                    <a16:creationId xmlns:a16="http://schemas.microsoft.com/office/drawing/2014/main" id="{FCD0A3B9-467D-48C4-AF9B-308B534018CE}"/>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2DC6D765-B679-4062-B09D-143565B44726}"/>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45" name="Group 44">
              <a:extLst>
                <a:ext uri="{FF2B5EF4-FFF2-40B4-BE49-F238E27FC236}">
                  <a16:creationId xmlns:a16="http://schemas.microsoft.com/office/drawing/2014/main" id="{D7F46607-4FA5-49F1-BF3C-F16990DFF0C3}"/>
                </a:ext>
              </a:extLst>
            </p:cNvPr>
            <p:cNvGrpSpPr/>
            <p:nvPr/>
          </p:nvGrpSpPr>
          <p:grpSpPr>
            <a:xfrm>
              <a:off x="3748573" y="4957321"/>
              <a:ext cx="434767" cy="507832"/>
              <a:chOff x="1300328" y="4879994"/>
              <a:chExt cx="434767" cy="507832"/>
            </a:xfrm>
          </p:grpSpPr>
          <p:sp>
            <p:nvSpPr>
              <p:cNvPr id="46" name="Oval 45">
                <a:extLst>
                  <a:ext uri="{FF2B5EF4-FFF2-40B4-BE49-F238E27FC236}">
                    <a16:creationId xmlns:a16="http://schemas.microsoft.com/office/drawing/2014/main" id="{81292C5B-4CB8-4EC2-8965-B056AA24F4CE}"/>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98385FC4-3087-490C-92BB-3C98430575E8}"/>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48" name="Group 47">
              <a:extLst>
                <a:ext uri="{FF2B5EF4-FFF2-40B4-BE49-F238E27FC236}">
                  <a16:creationId xmlns:a16="http://schemas.microsoft.com/office/drawing/2014/main" id="{835B3898-73C3-4905-A517-6C0F39389A4E}"/>
                </a:ext>
              </a:extLst>
            </p:cNvPr>
            <p:cNvGrpSpPr/>
            <p:nvPr/>
          </p:nvGrpSpPr>
          <p:grpSpPr>
            <a:xfrm>
              <a:off x="4844310" y="4957321"/>
              <a:ext cx="434767" cy="507832"/>
              <a:chOff x="1300328" y="4870758"/>
              <a:chExt cx="434767" cy="507832"/>
            </a:xfrm>
          </p:grpSpPr>
          <p:sp>
            <p:nvSpPr>
              <p:cNvPr id="49" name="Oval 48">
                <a:extLst>
                  <a:ext uri="{FF2B5EF4-FFF2-40B4-BE49-F238E27FC236}">
                    <a16:creationId xmlns:a16="http://schemas.microsoft.com/office/drawing/2014/main" id="{FD6806FD-E293-4DB5-8DEA-9B58DCE68976}"/>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AC38AF59-0A0C-47F0-B6EB-CB58BEDCDD77}"/>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51" name="Group 50">
              <a:extLst>
                <a:ext uri="{FF2B5EF4-FFF2-40B4-BE49-F238E27FC236}">
                  <a16:creationId xmlns:a16="http://schemas.microsoft.com/office/drawing/2014/main" id="{7A620CB4-0930-410D-9914-404C98D8677D}"/>
                </a:ext>
              </a:extLst>
            </p:cNvPr>
            <p:cNvGrpSpPr/>
            <p:nvPr/>
          </p:nvGrpSpPr>
          <p:grpSpPr>
            <a:xfrm>
              <a:off x="5968631" y="4957321"/>
              <a:ext cx="434767" cy="507832"/>
              <a:chOff x="1300328" y="4879994"/>
              <a:chExt cx="434767" cy="507832"/>
            </a:xfrm>
          </p:grpSpPr>
          <p:sp>
            <p:nvSpPr>
              <p:cNvPr id="52" name="Oval 51">
                <a:extLst>
                  <a:ext uri="{FF2B5EF4-FFF2-40B4-BE49-F238E27FC236}">
                    <a16:creationId xmlns:a16="http://schemas.microsoft.com/office/drawing/2014/main" id="{91745E26-3ED5-4477-8418-652C64F38CD1}"/>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4B93D907-C65D-4EB7-A9AF-F9C6087A2FD0}"/>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sp>
        <p:nvSpPr>
          <p:cNvPr id="56" name="Rectangle 55">
            <a:extLst>
              <a:ext uri="{FF2B5EF4-FFF2-40B4-BE49-F238E27FC236}">
                <a16:creationId xmlns:a16="http://schemas.microsoft.com/office/drawing/2014/main" id="{D0B34787-6861-4BD7-8EDC-2439ED70E581}"/>
              </a:ext>
            </a:extLst>
          </p:cNvPr>
          <p:cNvSpPr/>
          <p:nvPr/>
        </p:nvSpPr>
        <p:spPr>
          <a:xfrm>
            <a:off x="474825" y="5975244"/>
            <a:ext cx="8530629"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Correlation coefficient can then be calculated between A, B and C, using the same method as that is done for real atoms.</a:t>
            </a:r>
            <a:endParaRPr lang="en-US" dirty="0"/>
          </a:p>
        </p:txBody>
      </p:sp>
    </p:spTree>
    <p:extLst>
      <p:ext uri="{BB962C8B-B14F-4D97-AF65-F5344CB8AC3E}">
        <p14:creationId xmlns:p14="http://schemas.microsoft.com/office/powerpoint/2010/main" val="4091996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56A6D7-F124-4184-B0F2-E4FC2E9CACFB}"/>
              </a:ext>
            </a:extLst>
          </p:cNvPr>
          <p:cNvSpPr txBox="1"/>
          <p:nvPr/>
        </p:nvSpPr>
        <p:spPr>
          <a:xfrm>
            <a:off x="0" y="0"/>
            <a:ext cx="458561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Migration pathway/path-length</a:t>
            </a:r>
          </a:p>
        </p:txBody>
      </p:sp>
      <p:sp>
        <p:nvSpPr>
          <p:cNvPr id="5" name="Rectangle 4">
            <a:extLst>
              <a:ext uri="{FF2B5EF4-FFF2-40B4-BE49-F238E27FC236}">
                <a16:creationId xmlns:a16="http://schemas.microsoft.com/office/drawing/2014/main" id="{134B731B-F3FD-407B-B810-075D7260CF0C}"/>
              </a:ext>
            </a:extLst>
          </p:cNvPr>
          <p:cNvSpPr/>
          <p:nvPr/>
        </p:nvSpPr>
        <p:spPr>
          <a:xfrm>
            <a:off x="474826" y="528848"/>
            <a:ext cx="8375031"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Random walker algorithm for calculating migration pathway/path-length, again shown in</a:t>
            </a:r>
          </a:p>
          <a:p>
            <a:r>
              <a:rPr lang="en-US" dirty="0">
                <a:latin typeface="Times New Roman" panose="02020603050405020304" pitchFamily="18" charset="0"/>
                <a:cs typeface="Times New Roman" panose="02020603050405020304" pitchFamily="18" charset="0"/>
              </a:rPr>
              <a:t>2D for clarity:</a:t>
            </a:r>
            <a:endParaRPr lang="en-US" dirty="0"/>
          </a:p>
        </p:txBody>
      </p:sp>
      <p:grpSp>
        <p:nvGrpSpPr>
          <p:cNvPr id="66" name="Group 65">
            <a:extLst>
              <a:ext uri="{FF2B5EF4-FFF2-40B4-BE49-F238E27FC236}">
                <a16:creationId xmlns:a16="http://schemas.microsoft.com/office/drawing/2014/main" id="{5B6FC04C-8BE8-4C06-84FD-2D7A32F9213F}"/>
              </a:ext>
            </a:extLst>
          </p:cNvPr>
          <p:cNvGrpSpPr/>
          <p:nvPr/>
        </p:nvGrpSpPr>
        <p:grpSpPr>
          <a:xfrm>
            <a:off x="689753" y="1286445"/>
            <a:ext cx="3753048" cy="3734841"/>
            <a:chOff x="689753" y="1609711"/>
            <a:chExt cx="3753048" cy="3734841"/>
          </a:xfrm>
        </p:grpSpPr>
        <p:sp>
          <p:nvSpPr>
            <p:cNvPr id="60" name="Arrow: Up 59">
              <a:extLst>
                <a:ext uri="{FF2B5EF4-FFF2-40B4-BE49-F238E27FC236}">
                  <a16:creationId xmlns:a16="http://schemas.microsoft.com/office/drawing/2014/main" id="{022DA30E-CB3D-40C8-A760-E4B4133FDA52}"/>
                </a:ext>
              </a:extLst>
            </p:cNvPr>
            <p:cNvSpPr/>
            <p:nvPr/>
          </p:nvSpPr>
          <p:spPr>
            <a:xfrm rot="5400000">
              <a:off x="3001827" y="2439502"/>
              <a:ext cx="207349" cy="97674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Curved Left 57">
              <a:extLst>
                <a:ext uri="{FF2B5EF4-FFF2-40B4-BE49-F238E27FC236}">
                  <a16:creationId xmlns:a16="http://schemas.microsoft.com/office/drawing/2014/main" id="{8A54AC97-35FB-4047-A632-7B0676B95C46}"/>
                </a:ext>
              </a:extLst>
            </p:cNvPr>
            <p:cNvSpPr/>
            <p:nvPr/>
          </p:nvSpPr>
          <p:spPr>
            <a:xfrm rot="13697012">
              <a:off x="2054997" y="2690105"/>
              <a:ext cx="191251" cy="595726"/>
            </a:xfrm>
            <a:prstGeom prst="curvedLeftArrow">
              <a:avLst>
                <a:gd name="adj1" fmla="val 25000"/>
                <a:gd name="adj2" fmla="val 82822"/>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Up 58">
              <a:extLst>
                <a:ext uri="{FF2B5EF4-FFF2-40B4-BE49-F238E27FC236}">
                  <a16:creationId xmlns:a16="http://schemas.microsoft.com/office/drawing/2014/main" id="{D558262A-4D9B-4BFA-AE06-A5C3D103B072}"/>
                </a:ext>
              </a:extLst>
            </p:cNvPr>
            <p:cNvSpPr/>
            <p:nvPr/>
          </p:nvSpPr>
          <p:spPr>
            <a:xfrm>
              <a:off x="1906090" y="3473388"/>
              <a:ext cx="207349" cy="976745"/>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2480F2B8-0ED7-4FBB-8E27-38834FEE91B0}"/>
                </a:ext>
              </a:extLst>
            </p:cNvPr>
            <p:cNvGrpSpPr/>
            <p:nvPr/>
          </p:nvGrpSpPr>
          <p:grpSpPr>
            <a:xfrm>
              <a:off x="689753" y="1609711"/>
              <a:ext cx="3753048" cy="3638578"/>
              <a:chOff x="2652836" y="1826575"/>
              <a:chExt cx="3753048" cy="3638578"/>
            </a:xfrm>
          </p:grpSpPr>
          <p:grpSp>
            <p:nvGrpSpPr>
              <p:cNvPr id="6" name="Group 5">
                <a:extLst>
                  <a:ext uri="{FF2B5EF4-FFF2-40B4-BE49-F238E27FC236}">
                    <a16:creationId xmlns:a16="http://schemas.microsoft.com/office/drawing/2014/main" id="{86ABB955-088C-4363-822E-AD2FA2B46029}"/>
                  </a:ext>
                </a:extLst>
              </p:cNvPr>
              <p:cNvGrpSpPr/>
              <p:nvPr/>
            </p:nvGrpSpPr>
            <p:grpSpPr>
              <a:xfrm>
                <a:off x="2655322" y="1826575"/>
                <a:ext cx="434767" cy="507832"/>
                <a:chOff x="1300328" y="4870758"/>
                <a:chExt cx="434767" cy="507832"/>
              </a:xfrm>
            </p:grpSpPr>
            <p:sp>
              <p:nvSpPr>
                <p:cNvPr id="7" name="Oval 6">
                  <a:extLst>
                    <a:ext uri="{FF2B5EF4-FFF2-40B4-BE49-F238E27FC236}">
                      <a16:creationId xmlns:a16="http://schemas.microsoft.com/office/drawing/2014/main" id="{18B19DA6-9901-4C89-8C8C-ED24311A91B7}"/>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FAC3C09-1CFE-48EF-BBDE-3B4D7B09A437}"/>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9" name="Group 8">
                <a:extLst>
                  <a:ext uri="{FF2B5EF4-FFF2-40B4-BE49-F238E27FC236}">
                    <a16:creationId xmlns:a16="http://schemas.microsoft.com/office/drawing/2014/main" id="{74CFAE1C-224F-4DD7-8B8F-E426F5C2A438}"/>
                  </a:ext>
                </a:extLst>
              </p:cNvPr>
              <p:cNvGrpSpPr/>
              <p:nvPr/>
            </p:nvGrpSpPr>
            <p:grpSpPr>
              <a:xfrm>
                <a:off x="3751060" y="1826575"/>
                <a:ext cx="434767" cy="507832"/>
                <a:chOff x="1300328" y="4898466"/>
                <a:chExt cx="434767" cy="507832"/>
              </a:xfrm>
            </p:grpSpPr>
            <p:sp>
              <p:nvSpPr>
                <p:cNvPr id="10" name="Oval 9">
                  <a:extLst>
                    <a:ext uri="{FF2B5EF4-FFF2-40B4-BE49-F238E27FC236}">
                      <a16:creationId xmlns:a16="http://schemas.microsoft.com/office/drawing/2014/main" id="{E0BE482F-E406-478C-9BED-C1EA54217ED7}"/>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1726231-73F7-4029-8DD2-D82ED13AC9A9}"/>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12" name="Group 11">
                <a:extLst>
                  <a:ext uri="{FF2B5EF4-FFF2-40B4-BE49-F238E27FC236}">
                    <a16:creationId xmlns:a16="http://schemas.microsoft.com/office/drawing/2014/main" id="{A7C64D53-B226-426D-8832-E42F5DB3EABE}"/>
                  </a:ext>
                </a:extLst>
              </p:cNvPr>
              <p:cNvGrpSpPr/>
              <p:nvPr/>
            </p:nvGrpSpPr>
            <p:grpSpPr>
              <a:xfrm>
                <a:off x="2655322" y="2901890"/>
                <a:ext cx="434767" cy="507832"/>
                <a:chOff x="1300328" y="4879994"/>
                <a:chExt cx="434767" cy="507832"/>
              </a:xfrm>
            </p:grpSpPr>
            <p:sp>
              <p:nvSpPr>
                <p:cNvPr id="13" name="Oval 12">
                  <a:extLst>
                    <a:ext uri="{FF2B5EF4-FFF2-40B4-BE49-F238E27FC236}">
                      <a16:creationId xmlns:a16="http://schemas.microsoft.com/office/drawing/2014/main" id="{C02271D3-F79D-46F5-BF53-971043D5193B}"/>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0171D93E-3994-40AE-885A-11FCEEEF2270}"/>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15" name="Group 14">
                <a:extLst>
                  <a:ext uri="{FF2B5EF4-FFF2-40B4-BE49-F238E27FC236}">
                    <a16:creationId xmlns:a16="http://schemas.microsoft.com/office/drawing/2014/main" id="{0AD4D0C8-65C5-4FB1-AE46-FD29B50DBC7A}"/>
                  </a:ext>
                </a:extLst>
              </p:cNvPr>
              <p:cNvGrpSpPr/>
              <p:nvPr/>
            </p:nvGrpSpPr>
            <p:grpSpPr>
              <a:xfrm>
                <a:off x="3751059" y="2901890"/>
                <a:ext cx="434767" cy="507832"/>
                <a:chOff x="1300328" y="4879994"/>
                <a:chExt cx="434767" cy="507832"/>
              </a:xfrm>
            </p:grpSpPr>
            <p:sp>
              <p:nvSpPr>
                <p:cNvPr id="16" name="Oval 15">
                  <a:extLst>
                    <a:ext uri="{FF2B5EF4-FFF2-40B4-BE49-F238E27FC236}">
                      <a16:creationId xmlns:a16="http://schemas.microsoft.com/office/drawing/2014/main" id="{59647A5D-8B86-40D1-B0A3-2FE7374DDE09}"/>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2E4A6037-25E8-4B5D-938F-31470C90866A}"/>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18" name="Group 17">
                <a:extLst>
                  <a:ext uri="{FF2B5EF4-FFF2-40B4-BE49-F238E27FC236}">
                    <a16:creationId xmlns:a16="http://schemas.microsoft.com/office/drawing/2014/main" id="{7A9BF05E-7FE0-4D44-9B79-32757CE34AE6}"/>
                  </a:ext>
                </a:extLst>
              </p:cNvPr>
              <p:cNvGrpSpPr/>
              <p:nvPr/>
            </p:nvGrpSpPr>
            <p:grpSpPr>
              <a:xfrm>
                <a:off x="4846798" y="1826575"/>
                <a:ext cx="434767" cy="507832"/>
                <a:chOff x="1300328" y="4898466"/>
                <a:chExt cx="434767" cy="507832"/>
              </a:xfrm>
            </p:grpSpPr>
            <p:sp>
              <p:nvSpPr>
                <p:cNvPr id="19" name="Oval 18">
                  <a:extLst>
                    <a:ext uri="{FF2B5EF4-FFF2-40B4-BE49-F238E27FC236}">
                      <a16:creationId xmlns:a16="http://schemas.microsoft.com/office/drawing/2014/main" id="{3ED2B4F2-E744-40DC-B40A-17B9276EE864}"/>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83C57CF5-6717-4D88-9FB2-AD7166363FC2}"/>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21" name="Group 20">
                <a:extLst>
                  <a:ext uri="{FF2B5EF4-FFF2-40B4-BE49-F238E27FC236}">
                    <a16:creationId xmlns:a16="http://schemas.microsoft.com/office/drawing/2014/main" id="{2CDF2EB2-C8B5-4405-BDF7-7366C6E2B0F9}"/>
                  </a:ext>
                </a:extLst>
              </p:cNvPr>
              <p:cNvGrpSpPr/>
              <p:nvPr/>
            </p:nvGrpSpPr>
            <p:grpSpPr>
              <a:xfrm>
                <a:off x="4846796" y="2901890"/>
                <a:ext cx="434767" cy="507832"/>
                <a:chOff x="1300328" y="4870758"/>
                <a:chExt cx="434767" cy="507832"/>
              </a:xfrm>
            </p:grpSpPr>
            <p:sp>
              <p:nvSpPr>
                <p:cNvPr id="22" name="Oval 21">
                  <a:extLst>
                    <a:ext uri="{FF2B5EF4-FFF2-40B4-BE49-F238E27FC236}">
                      <a16:creationId xmlns:a16="http://schemas.microsoft.com/office/drawing/2014/main" id="{E513F32A-CC4E-4B57-AA77-B35341309926}"/>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F28C793B-4B7C-4C38-B4B8-6DEAC4AC755A}"/>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24" name="Group 23">
                <a:extLst>
                  <a:ext uri="{FF2B5EF4-FFF2-40B4-BE49-F238E27FC236}">
                    <a16:creationId xmlns:a16="http://schemas.microsoft.com/office/drawing/2014/main" id="{6574266A-C7F0-433F-9904-563501C1DB10}"/>
                  </a:ext>
                </a:extLst>
              </p:cNvPr>
              <p:cNvGrpSpPr/>
              <p:nvPr/>
            </p:nvGrpSpPr>
            <p:grpSpPr>
              <a:xfrm>
                <a:off x="4844310" y="3960680"/>
                <a:ext cx="434767" cy="507832"/>
                <a:chOff x="1300328" y="4870758"/>
                <a:chExt cx="434767" cy="507832"/>
              </a:xfrm>
            </p:grpSpPr>
            <p:sp>
              <p:nvSpPr>
                <p:cNvPr id="25" name="Oval 24">
                  <a:extLst>
                    <a:ext uri="{FF2B5EF4-FFF2-40B4-BE49-F238E27FC236}">
                      <a16:creationId xmlns:a16="http://schemas.microsoft.com/office/drawing/2014/main" id="{5CF55FE6-AADF-45A1-B239-8B0A59573FC0}"/>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FFE41CB8-CA6C-4FC2-AD99-6757B356386A}"/>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27" name="Group 26">
                <a:extLst>
                  <a:ext uri="{FF2B5EF4-FFF2-40B4-BE49-F238E27FC236}">
                    <a16:creationId xmlns:a16="http://schemas.microsoft.com/office/drawing/2014/main" id="{73B277B2-7EB9-4C24-8A74-AB13011565F1}"/>
                  </a:ext>
                </a:extLst>
              </p:cNvPr>
              <p:cNvGrpSpPr/>
              <p:nvPr/>
            </p:nvGrpSpPr>
            <p:grpSpPr>
              <a:xfrm>
                <a:off x="3751059" y="3960680"/>
                <a:ext cx="434767" cy="507832"/>
                <a:chOff x="1300328" y="4898466"/>
                <a:chExt cx="434767" cy="507832"/>
              </a:xfrm>
            </p:grpSpPr>
            <p:sp>
              <p:nvSpPr>
                <p:cNvPr id="28" name="Oval 27">
                  <a:extLst>
                    <a:ext uri="{FF2B5EF4-FFF2-40B4-BE49-F238E27FC236}">
                      <a16:creationId xmlns:a16="http://schemas.microsoft.com/office/drawing/2014/main" id="{DC91C959-A890-4021-B472-736FC239B0C9}"/>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224BD04A-7B81-48FB-B4C9-F74EA4A316C5}"/>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30" name="Group 29">
                <a:extLst>
                  <a:ext uri="{FF2B5EF4-FFF2-40B4-BE49-F238E27FC236}">
                    <a16:creationId xmlns:a16="http://schemas.microsoft.com/office/drawing/2014/main" id="{CABADBB6-9983-4AB1-9CCB-3F1CBFED463F}"/>
                  </a:ext>
                </a:extLst>
              </p:cNvPr>
              <p:cNvGrpSpPr/>
              <p:nvPr/>
            </p:nvGrpSpPr>
            <p:grpSpPr>
              <a:xfrm>
                <a:off x="2656621" y="3960680"/>
                <a:ext cx="434767" cy="507832"/>
                <a:chOff x="1300328" y="4870758"/>
                <a:chExt cx="434767" cy="507832"/>
              </a:xfrm>
            </p:grpSpPr>
            <p:sp>
              <p:nvSpPr>
                <p:cNvPr id="31" name="Oval 30">
                  <a:extLst>
                    <a:ext uri="{FF2B5EF4-FFF2-40B4-BE49-F238E27FC236}">
                      <a16:creationId xmlns:a16="http://schemas.microsoft.com/office/drawing/2014/main" id="{73C6C55C-5E2A-4E0E-9193-15A2FCAE8E62}"/>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553B64F7-F879-4D2E-9BCD-3D1C87540B20}"/>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33" name="Group 32">
                <a:extLst>
                  <a:ext uri="{FF2B5EF4-FFF2-40B4-BE49-F238E27FC236}">
                    <a16:creationId xmlns:a16="http://schemas.microsoft.com/office/drawing/2014/main" id="{712343E2-DE88-4A74-8029-B82E46FB0A52}"/>
                  </a:ext>
                </a:extLst>
              </p:cNvPr>
              <p:cNvGrpSpPr/>
              <p:nvPr/>
            </p:nvGrpSpPr>
            <p:grpSpPr>
              <a:xfrm>
                <a:off x="5969819" y="1826575"/>
                <a:ext cx="434767" cy="507832"/>
                <a:chOff x="1300328" y="4898466"/>
                <a:chExt cx="434767" cy="507832"/>
              </a:xfrm>
            </p:grpSpPr>
            <p:sp>
              <p:nvSpPr>
                <p:cNvPr id="34" name="Oval 33">
                  <a:extLst>
                    <a:ext uri="{FF2B5EF4-FFF2-40B4-BE49-F238E27FC236}">
                      <a16:creationId xmlns:a16="http://schemas.microsoft.com/office/drawing/2014/main" id="{05F5464C-0B6D-49ED-ADCB-07E5AA7D47B5}"/>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960885E1-B705-4C4A-8DA1-9A041C76A222}"/>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36" name="Group 35">
                <a:extLst>
                  <a:ext uri="{FF2B5EF4-FFF2-40B4-BE49-F238E27FC236}">
                    <a16:creationId xmlns:a16="http://schemas.microsoft.com/office/drawing/2014/main" id="{2D3A669D-BE2F-4B93-AA08-CE3AC5AA3AC2}"/>
                  </a:ext>
                </a:extLst>
              </p:cNvPr>
              <p:cNvGrpSpPr/>
              <p:nvPr/>
            </p:nvGrpSpPr>
            <p:grpSpPr>
              <a:xfrm>
                <a:off x="5971117" y="2901890"/>
                <a:ext cx="434767" cy="507832"/>
                <a:chOff x="1300328" y="4879994"/>
                <a:chExt cx="434767" cy="507832"/>
              </a:xfrm>
            </p:grpSpPr>
            <p:sp>
              <p:nvSpPr>
                <p:cNvPr id="37" name="Oval 36">
                  <a:extLst>
                    <a:ext uri="{FF2B5EF4-FFF2-40B4-BE49-F238E27FC236}">
                      <a16:creationId xmlns:a16="http://schemas.microsoft.com/office/drawing/2014/main" id="{67983022-D950-42BE-AC46-0E66B5B77332}"/>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8449E0B0-2E5E-42A1-BB7D-854712BE1183}"/>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39" name="Group 38">
                <a:extLst>
                  <a:ext uri="{FF2B5EF4-FFF2-40B4-BE49-F238E27FC236}">
                    <a16:creationId xmlns:a16="http://schemas.microsoft.com/office/drawing/2014/main" id="{1E9A6542-9583-4DFC-8CC1-07B81FFA07D3}"/>
                  </a:ext>
                </a:extLst>
              </p:cNvPr>
              <p:cNvGrpSpPr/>
              <p:nvPr/>
            </p:nvGrpSpPr>
            <p:grpSpPr>
              <a:xfrm>
                <a:off x="5966142" y="3965576"/>
                <a:ext cx="434767" cy="507832"/>
                <a:chOff x="1300328" y="4898466"/>
                <a:chExt cx="434767" cy="507832"/>
              </a:xfrm>
            </p:grpSpPr>
            <p:sp>
              <p:nvSpPr>
                <p:cNvPr id="40" name="Oval 39">
                  <a:extLst>
                    <a:ext uri="{FF2B5EF4-FFF2-40B4-BE49-F238E27FC236}">
                      <a16:creationId xmlns:a16="http://schemas.microsoft.com/office/drawing/2014/main" id="{9F00D8D0-7A22-4894-A585-4CB5AD5069AF}"/>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1E395D70-0298-41B4-869D-1D1057381FC2}"/>
                    </a:ext>
                  </a:extLst>
                </p:cNvPr>
                <p:cNvSpPr/>
                <p:nvPr/>
              </p:nvSpPr>
              <p:spPr>
                <a:xfrm>
                  <a:off x="1327611" y="4898466"/>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B</a:t>
                  </a:r>
                  <a:endParaRPr lang="en-US" sz="2400" b="1" dirty="0">
                    <a:solidFill>
                      <a:schemeClr val="bg1"/>
                    </a:solidFill>
                  </a:endParaRPr>
                </a:p>
              </p:txBody>
            </p:sp>
          </p:grpSp>
          <p:grpSp>
            <p:nvGrpSpPr>
              <p:cNvPr id="42" name="Group 41">
                <a:extLst>
                  <a:ext uri="{FF2B5EF4-FFF2-40B4-BE49-F238E27FC236}">
                    <a16:creationId xmlns:a16="http://schemas.microsoft.com/office/drawing/2014/main" id="{CA6CAB1C-5F24-43B5-BFBB-0910302F5C4D}"/>
                  </a:ext>
                </a:extLst>
              </p:cNvPr>
              <p:cNvGrpSpPr/>
              <p:nvPr/>
            </p:nvGrpSpPr>
            <p:grpSpPr>
              <a:xfrm>
                <a:off x="2652836" y="4957321"/>
                <a:ext cx="434767" cy="507832"/>
                <a:chOff x="1300328" y="4879994"/>
                <a:chExt cx="434767" cy="507832"/>
              </a:xfrm>
            </p:grpSpPr>
            <p:sp>
              <p:nvSpPr>
                <p:cNvPr id="43" name="Oval 42">
                  <a:extLst>
                    <a:ext uri="{FF2B5EF4-FFF2-40B4-BE49-F238E27FC236}">
                      <a16:creationId xmlns:a16="http://schemas.microsoft.com/office/drawing/2014/main" id="{FCD0A3B9-467D-48C4-AF9B-308B534018CE}"/>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2DC6D765-B679-4062-B09D-143565B44726}"/>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45" name="Group 44">
                <a:extLst>
                  <a:ext uri="{FF2B5EF4-FFF2-40B4-BE49-F238E27FC236}">
                    <a16:creationId xmlns:a16="http://schemas.microsoft.com/office/drawing/2014/main" id="{D7F46607-4FA5-49F1-BF3C-F16990DFF0C3}"/>
                  </a:ext>
                </a:extLst>
              </p:cNvPr>
              <p:cNvGrpSpPr/>
              <p:nvPr/>
            </p:nvGrpSpPr>
            <p:grpSpPr>
              <a:xfrm>
                <a:off x="3748573" y="4957321"/>
                <a:ext cx="434767" cy="507832"/>
                <a:chOff x="1300328" y="4879994"/>
                <a:chExt cx="434767" cy="507832"/>
              </a:xfrm>
            </p:grpSpPr>
            <p:sp>
              <p:nvSpPr>
                <p:cNvPr id="46" name="Oval 45">
                  <a:extLst>
                    <a:ext uri="{FF2B5EF4-FFF2-40B4-BE49-F238E27FC236}">
                      <a16:creationId xmlns:a16="http://schemas.microsoft.com/office/drawing/2014/main" id="{81292C5B-4CB8-4EC2-8965-B056AA24F4CE}"/>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98385FC4-3087-490C-92BB-3C98430575E8}"/>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nvGrpSpPr>
              <p:cNvPr id="48" name="Group 47">
                <a:extLst>
                  <a:ext uri="{FF2B5EF4-FFF2-40B4-BE49-F238E27FC236}">
                    <a16:creationId xmlns:a16="http://schemas.microsoft.com/office/drawing/2014/main" id="{835B3898-73C3-4905-A517-6C0F39389A4E}"/>
                  </a:ext>
                </a:extLst>
              </p:cNvPr>
              <p:cNvGrpSpPr/>
              <p:nvPr/>
            </p:nvGrpSpPr>
            <p:grpSpPr>
              <a:xfrm>
                <a:off x="4844310" y="4957321"/>
                <a:ext cx="434767" cy="507832"/>
                <a:chOff x="1300328" y="4870758"/>
                <a:chExt cx="434767" cy="507832"/>
              </a:xfrm>
            </p:grpSpPr>
            <p:sp>
              <p:nvSpPr>
                <p:cNvPr id="49" name="Oval 48">
                  <a:extLst>
                    <a:ext uri="{FF2B5EF4-FFF2-40B4-BE49-F238E27FC236}">
                      <a16:creationId xmlns:a16="http://schemas.microsoft.com/office/drawing/2014/main" id="{FD6806FD-E293-4DB5-8DEA-9B58DCE68976}"/>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AC38AF59-0A0C-47F0-B6EB-CB58BEDCDD77}"/>
                    </a:ext>
                  </a:extLst>
                </p:cNvPr>
                <p:cNvSpPr/>
                <p:nvPr/>
              </p:nvSpPr>
              <p:spPr>
                <a:xfrm>
                  <a:off x="1318375" y="4870758"/>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A</a:t>
                  </a:r>
                  <a:endParaRPr lang="en-US" sz="2400" b="1" dirty="0">
                    <a:solidFill>
                      <a:schemeClr val="bg1"/>
                    </a:solidFill>
                  </a:endParaRPr>
                </a:p>
              </p:txBody>
            </p:sp>
          </p:grpSp>
          <p:grpSp>
            <p:nvGrpSpPr>
              <p:cNvPr id="51" name="Group 50">
                <a:extLst>
                  <a:ext uri="{FF2B5EF4-FFF2-40B4-BE49-F238E27FC236}">
                    <a16:creationId xmlns:a16="http://schemas.microsoft.com/office/drawing/2014/main" id="{7A620CB4-0930-410D-9914-404C98D8677D}"/>
                  </a:ext>
                </a:extLst>
              </p:cNvPr>
              <p:cNvGrpSpPr/>
              <p:nvPr/>
            </p:nvGrpSpPr>
            <p:grpSpPr>
              <a:xfrm>
                <a:off x="5968631" y="4957321"/>
                <a:ext cx="434767" cy="507832"/>
                <a:chOff x="1300328" y="4879994"/>
                <a:chExt cx="434767" cy="507832"/>
              </a:xfrm>
            </p:grpSpPr>
            <p:sp>
              <p:nvSpPr>
                <p:cNvPr id="52" name="Oval 51">
                  <a:extLst>
                    <a:ext uri="{FF2B5EF4-FFF2-40B4-BE49-F238E27FC236}">
                      <a16:creationId xmlns:a16="http://schemas.microsoft.com/office/drawing/2014/main" id="{91745E26-3ED5-4477-8418-652C64F38CD1}"/>
                    </a:ext>
                  </a:extLst>
                </p:cNvPr>
                <p:cNvSpPr/>
                <p:nvPr/>
              </p:nvSpPr>
              <p:spPr>
                <a:xfrm>
                  <a:off x="1300328" y="4899028"/>
                  <a:ext cx="434767" cy="434767"/>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4B93D907-C65D-4EB7-A9AF-F9C6087A2FD0}"/>
                    </a:ext>
                  </a:extLst>
                </p:cNvPr>
                <p:cNvSpPr/>
                <p:nvPr/>
              </p:nvSpPr>
              <p:spPr>
                <a:xfrm>
                  <a:off x="1318375" y="4879994"/>
                  <a:ext cx="407484" cy="507832"/>
                </a:xfrm>
                <a:prstGeom prst="rect">
                  <a:avLst/>
                </a:prstGeom>
              </p:spPr>
              <p:txBody>
                <a:bodyPr wrap="none">
                  <a:noAutofit/>
                </a:bodyPr>
                <a:lstStyle/>
                <a:p>
                  <a:r>
                    <a:rPr lang="en-US" sz="2400" b="1" dirty="0">
                      <a:solidFill>
                        <a:schemeClr val="bg1"/>
                      </a:solidFill>
                      <a:latin typeface="Times New Roman" panose="02020603050405020304" pitchFamily="18" charset="0"/>
                      <a:cs typeface="Times New Roman" panose="02020603050405020304" pitchFamily="18" charset="0"/>
                    </a:rPr>
                    <a:t>C</a:t>
                  </a:r>
                  <a:endParaRPr lang="en-US" sz="2400" b="1" dirty="0">
                    <a:solidFill>
                      <a:schemeClr val="bg1"/>
                    </a:solidFill>
                  </a:endParaRPr>
                </a:p>
              </p:txBody>
            </p:sp>
          </p:grpSp>
        </p:grpSp>
        <p:sp>
          <p:nvSpPr>
            <p:cNvPr id="2" name="Oval 1">
              <a:extLst>
                <a:ext uri="{FF2B5EF4-FFF2-40B4-BE49-F238E27FC236}">
                  <a16:creationId xmlns:a16="http://schemas.microsoft.com/office/drawing/2014/main" id="{923286E5-31A5-4750-A3A3-8A7C61E6F760}"/>
                </a:ext>
              </a:extLst>
            </p:cNvPr>
            <p:cNvSpPr/>
            <p:nvPr/>
          </p:nvSpPr>
          <p:spPr>
            <a:xfrm>
              <a:off x="1637010" y="4609195"/>
              <a:ext cx="735357" cy="7353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ptagon 2">
              <a:extLst>
                <a:ext uri="{FF2B5EF4-FFF2-40B4-BE49-F238E27FC236}">
                  <a16:creationId xmlns:a16="http://schemas.microsoft.com/office/drawing/2014/main" id="{9ADE11D8-82D7-4B9C-BEB0-4C2F0BB5254B}"/>
                </a:ext>
              </a:extLst>
            </p:cNvPr>
            <p:cNvSpPr/>
            <p:nvPr/>
          </p:nvSpPr>
          <p:spPr>
            <a:xfrm>
              <a:off x="1425933" y="4179145"/>
              <a:ext cx="407484" cy="407484"/>
            </a:xfrm>
            <a:prstGeom prst="hep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1</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61" name="Heptagon 60">
              <a:extLst>
                <a:ext uri="{FF2B5EF4-FFF2-40B4-BE49-F238E27FC236}">
                  <a16:creationId xmlns:a16="http://schemas.microsoft.com/office/drawing/2014/main" id="{61D46CD0-2ADA-4CBB-923A-BC8C2E9206F1}"/>
                </a:ext>
              </a:extLst>
            </p:cNvPr>
            <p:cNvSpPr/>
            <p:nvPr/>
          </p:nvSpPr>
          <p:spPr>
            <a:xfrm>
              <a:off x="1430865" y="3049488"/>
              <a:ext cx="407484" cy="407484"/>
            </a:xfrm>
            <a:prstGeom prst="hep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2</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62" name="Heptagon 61">
              <a:extLst>
                <a:ext uri="{FF2B5EF4-FFF2-40B4-BE49-F238E27FC236}">
                  <a16:creationId xmlns:a16="http://schemas.microsoft.com/office/drawing/2014/main" id="{B0E19068-D061-48E9-BE9D-438B963B66EB}"/>
                </a:ext>
              </a:extLst>
            </p:cNvPr>
            <p:cNvSpPr/>
            <p:nvPr/>
          </p:nvSpPr>
          <p:spPr>
            <a:xfrm>
              <a:off x="2358509" y="2361264"/>
              <a:ext cx="407484" cy="407484"/>
            </a:xfrm>
            <a:prstGeom prst="hep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3</a:t>
              </a:r>
              <a:endParaRPr lang="en-US" b="1" dirty="0">
                <a:solidFill>
                  <a:schemeClr val="tx1"/>
                </a:solidFill>
                <a:latin typeface="Times New Roman" panose="02020603050405020304" pitchFamily="18" charset="0"/>
                <a:cs typeface="Times New Roman" panose="02020603050405020304" pitchFamily="18" charset="0"/>
              </a:endParaRPr>
            </a:p>
          </p:txBody>
        </p:sp>
      </p:grpSp>
      <p:sp>
        <p:nvSpPr>
          <p:cNvPr id="63" name="Rectangle 62">
            <a:extLst>
              <a:ext uri="{FF2B5EF4-FFF2-40B4-BE49-F238E27FC236}">
                <a16:creationId xmlns:a16="http://schemas.microsoft.com/office/drawing/2014/main" id="{11B8F6A6-02ED-4FDC-AF47-0C12FC90F40F}"/>
              </a:ext>
            </a:extLst>
          </p:cNvPr>
          <p:cNvSpPr/>
          <p:nvPr/>
        </p:nvSpPr>
        <p:spPr>
          <a:xfrm>
            <a:off x="4702499" y="999690"/>
            <a:ext cx="4293719" cy="258532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Starting from a random point (here, as indicated by the red circle), we randomly select a direction to walk. In the selected direction, we will come across with a certain barrier. Then we can roll the dice to determine whether or not we can walk through the barrier, based on the penetration probability which can be calculated as follows:</a:t>
            </a:r>
            <a:endParaRPr lang="en-US" dirty="0"/>
          </a:p>
        </p:txBody>
      </p:sp>
      <p:graphicFrame>
        <p:nvGraphicFramePr>
          <p:cNvPr id="56" name="Object 55">
            <a:extLst>
              <a:ext uri="{FF2B5EF4-FFF2-40B4-BE49-F238E27FC236}">
                <a16:creationId xmlns:a16="http://schemas.microsoft.com/office/drawing/2014/main" id="{408C208C-F65F-4643-9EB6-0DF50A96A87E}"/>
              </a:ext>
            </a:extLst>
          </p:cNvPr>
          <p:cNvGraphicFramePr>
            <a:graphicFrameLocks noChangeAspect="1"/>
          </p:cNvGraphicFramePr>
          <p:nvPr>
            <p:extLst>
              <p:ext uri="{D42A27DB-BD31-4B8C-83A1-F6EECF244321}">
                <p14:modId xmlns:p14="http://schemas.microsoft.com/office/powerpoint/2010/main" val="1732992717"/>
              </p:ext>
            </p:extLst>
          </p:nvPr>
        </p:nvGraphicFramePr>
        <p:xfrm>
          <a:off x="5954481" y="3585690"/>
          <a:ext cx="1783016" cy="777212"/>
        </p:xfrm>
        <a:graphic>
          <a:graphicData uri="http://schemas.openxmlformats.org/presentationml/2006/ole">
            <mc:AlternateContent xmlns:mc="http://schemas.openxmlformats.org/markup-compatibility/2006">
              <mc:Choice xmlns:v="urn:schemas-microsoft-com:vml" Requires="v">
                <p:oleObj spid="_x0000_s2183" name="Equation" r:id="rId3" imgW="990360" imgH="431640" progId="Equation.DSMT4">
                  <p:embed/>
                </p:oleObj>
              </mc:Choice>
              <mc:Fallback>
                <p:oleObj name="Equation" r:id="rId3" imgW="990360" imgH="431640" progId="Equation.DSMT4">
                  <p:embed/>
                  <p:pic>
                    <p:nvPicPr>
                      <p:cNvPr id="0" name=""/>
                      <p:cNvPicPr/>
                      <p:nvPr/>
                    </p:nvPicPr>
                    <p:blipFill>
                      <a:blip r:embed="rId4"/>
                      <a:stretch>
                        <a:fillRect/>
                      </a:stretch>
                    </p:blipFill>
                    <p:spPr>
                      <a:xfrm>
                        <a:off x="5954481" y="3585690"/>
                        <a:ext cx="1783016" cy="777212"/>
                      </a:xfrm>
                      <a:prstGeom prst="rect">
                        <a:avLst/>
                      </a:prstGeom>
                    </p:spPr>
                  </p:pic>
                </p:oleObj>
              </mc:Fallback>
            </mc:AlternateContent>
          </a:graphicData>
        </a:graphic>
      </p:graphicFrame>
      <p:sp>
        <p:nvSpPr>
          <p:cNvPr id="64" name="Rectangle 63">
            <a:extLst>
              <a:ext uri="{FF2B5EF4-FFF2-40B4-BE49-F238E27FC236}">
                <a16:creationId xmlns:a16="http://schemas.microsoft.com/office/drawing/2014/main" id="{85F17C82-0345-4969-9CD4-A34535FF1099}"/>
              </a:ext>
            </a:extLst>
          </p:cNvPr>
          <p:cNvSpPr/>
          <p:nvPr/>
        </p:nvSpPr>
        <p:spPr>
          <a:xfrm>
            <a:off x="4702499" y="4362902"/>
            <a:ext cx="4293719"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where       is the migration energy barrier of a certain type of O tetrahedron (0TM, 1TM or 2TM).</a:t>
            </a:r>
            <a:endParaRPr lang="en-US" dirty="0"/>
          </a:p>
        </p:txBody>
      </p:sp>
      <p:graphicFrame>
        <p:nvGraphicFramePr>
          <p:cNvPr id="57" name="Object 56">
            <a:extLst>
              <a:ext uri="{FF2B5EF4-FFF2-40B4-BE49-F238E27FC236}">
                <a16:creationId xmlns:a16="http://schemas.microsoft.com/office/drawing/2014/main" id="{677CC576-176D-4A2B-B78D-10564B363E23}"/>
              </a:ext>
            </a:extLst>
          </p:cNvPr>
          <p:cNvGraphicFramePr>
            <a:graphicFrameLocks noChangeAspect="1"/>
          </p:cNvGraphicFramePr>
          <p:nvPr>
            <p:extLst>
              <p:ext uri="{D42A27DB-BD31-4B8C-83A1-F6EECF244321}">
                <p14:modId xmlns:p14="http://schemas.microsoft.com/office/powerpoint/2010/main" val="2499640440"/>
              </p:ext>
            </p:extLst>
          </p:nvPr>
        </p:nvGraphicFramePr>
        <p:xfrm>
          <a:off x="5428961" y="4371533"/>
          <a:ext cx="253716" cy="407484"/>
        </p:xfrm>
        <a:graphic>
          <a:graphicData uri="http://schemas.openxmlformats.org/presentationml/2006/ole">
            <mc:AlternateContent xmlns:mc="http://schemas.openxmlformats.org/markup-compatibility/2006">
              <mc:Choice xmlns:v="urn:schemas-microsoft-com:vml" Requires="v">
                <p:oleObj spid="_x0000_s2184" name="Equation" r:id="rId5" imgW="190440" imgH="228600" progId="Equation.DSMT4">
                  <p:embed/>
                </p:oleObj>
              </mc:Choice>
              <mc:Fallback>
                <p:oleObj name="Equation" r:id="rId5" imgW="190440" imgH="228600" progId="Equation.DSMT4">
                  <p:embed/>
                  <p:pic>
                    <p:nvPicPr>
                      <p:cNvPr id="0" name=""/>
                      <p:cNvPicPr/>
                      <p:nvPr/>
                    </p:nvPicPr>
                    <p:blipFill>
                      <a:blip r:embed="rId6"/>
                      <a:stretch>
                        <a:fillRect/>
                      </a:stretch>
                    </p:blipFill>
                    <p:spPr>
                      <a:xfrm>
                        <a:off x="5428961" y="4371533"/>
                        <a:ext cx="253716" cy="407484"/>
                      </a:xfrm>
                      <a:prstGeom prst="rect">
                        <a:avLst/>
                      </a:prstGeom>
                    </p:spPr>
                  </p:pic>
                </p:oleObj>
              </mc:Fallback>
            </mc:AlternateContent>
          </a:graphicData>
        </a:graphic>
      </p:graphicFrame>
      <p:sp>
        <p:nvSpPr>
          <p:cNvPr id="65" name="Rectangle 64">
            <a:extLst>
              <a:ext uri="{FF2B5EF4-FFF2-40B4-BE49-F238E27FC236}">
                <a16:creationId xmlns:a16="http://schemas.microsoft.com/office/drawing/2014/main" id="{CD1DC206-8C1E-4902-B37F-149D40F2D9D4}"/>
              </a:ext>
            </a:extLst>
          </p:cNvPr>
          <p:cNvSpPr/>
          <p:nvPr/>
        </p:nvSpPr>
        <p:spPr>
          <a:xfrm>
            <a:off x="474826" y="5213535"/>
            <a:ext cx="8521392" cy="1477328"/>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Assuming we can walk through the selected neighboring tetrahedron, we count one step of successful walk, as indicated by the #1 polyhedron in the figure. Then we follow the same procedure to decide direction of next step walk and the corresponding chance of walking-through. Finally if we stop somewhere (i.e. the generated random number is smaller than the corresponding penetration probability for a certain walk-step), we can count how many</a:t>
            </a:r>
            <a:endParaRPr lang="en-US" dirty="0"/>
          </a:p>
        </p:txBody>
      </p:sp>
    </p:spTree>
    <p:extLst>
      <p:ext uri="{BB962C8B-B14F-4D97-AF65-F5344CB8AC3E}">
        <p14:creationId xmlns:p14="http://schemas.microsoft.com/office/powerpoint/2010/main" val="3674462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F9F14-7EB6-4827-8769-3CFE109DA80F}"/>
              </a:ext>
            </a:extLst>
          </p:cNvPr>
          <p:cNvSpPr txBox="1"/>
          <p:nvPr/>
        </p:nvSpPr>
        <p:spPr>
          <a:xfrm>
            <a:off x="0" y="0"/>
            <a:ext cx="715067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FGT – Equations concerning real- and reciprocal space magnetic signal</a:t>
            </a:r>
          </a:p>
        </p:txBody>
      </p:sp>
      <p:graphicFrame>
        <p:nvGraphicFramePr>
          <p:cNvPr id="2" name="Object 1">
            <a:extLst>
              <a:ext uri="{FF2B5EF4-FFF2-40B4-BE49-F238E27FC236}">
                <a16:creationId xmlns:a16="http://schemas.microsoft.com/office/drawing/2014/main" id="{996454CA-8243-474D-9E2E-7614A99688C4}"/>
              </a:ext>
            </a:extLst>
          </p:cNvPr>
          <p:cNvGraphicFramePr>
            <a:graphicFrameLocks noChangeAspect="1"/>
          </p:cNvGraphicFramePr>
          <p:nvPr>
            <p:extLst>
              <p:ext uri="{D42A27DB-BD31-4B8C-83A1-F6EECF244321}">
                <p14:modId xmlns:p14="http://schemas.microsoft.com/office/powerpoint/2010/main" val="989084373"/>
              </p:ext>
            </p:extLst>
          </p:nvPr>
        </p:nvGraphicFramePr>
        <p:xfrm>
          <a:off x="2110895" y="1356114"/>
          <a:ext cx="4922209" cy="1252926"/>
        </p:xfrm>
        <a:graphic>
          <a:graphicData uri="http://schemas.openxmlformats.org/presentationml/2006/ole">
            <mc:AlternateContent xmlns:mc="http://schemas.openxmlformats.org/markup-compatibility/2006">
              <mc:Choice xmlns:v="urn:schemas-microsoft-com:vml" Requires="v">
                <p:oleObj spid="_x0000_s1214" name="Equation" r:id="rId3" imgW="3492360" imgH="888840" progId="Equation.DSMT4">
                  <p:embed/>
                </p:oleObj>
              </mc:Choice>
              <mc:Fallback>
                <p:oleObj name="Equation" r:id="rId3" imgW="3492360" imgH="888840" progId="Equation.DSMT4">
                  <p:embed/>
                  <p:pic>
                    <p:nvPicPr>
                      <p:cNvPr id="0" name=""/>
                      <p:cNvPicPr/>
                      <p:nvPr/>
                    </p:nvPicPr>
                    <p:blipFill>
                      <a:blip r:embed="rId4"/>
                      <a:stretch>
                        <a:fillRect/>
                      </a:stretch>
                    </p:blipFill>
                    <p:spPr>
                      <a:xfrm>
                        <a:off x="2110895" y="1356114"/>
                        <a:ext cx="4922209" cy="1252926"/>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C896DC88-E326-4A06-A130-CE990FA118BD}"/>
              </a:ext>
            </a:extLst>
          </p:cNvPr>
          <p:cNvSpPr/>
          <p:nvPr/>
        </p:nvSpPr>
        <p:spPr>
          <a:xfrm>
            <a:off x="315553" y="508283"/>
            <a:ext cx="2146742" cy="369332"/>
          </a:xfrm>
          <a:prstGeom prst="rect">
            <a:avLst/>
          </a:prstGeom>
        </p:spPr>
        <p:txBody>
          <a:bodyPr wrap="none">
            <a:spAutoFit/>
          </a:bodyPr>
          <a:lstStyle/>
          <a:p>
            <a:r>
              <a:rPr lang="en-US" dirty="0">
                <a:solidFill>
                  <a:srgbClr val="000000"/>
                </a:solidFill>
                <a:latin typeface="Times New Roman" panose="02020603050405020304" pitchFamily="18" charset="0"/>
                <a:cs typeface="Times New Roman" panose="02020603050405020304" pitchFamily="18" charset="0"/>
              </a:rPr>
              <a:t>Reciprocal space [1]:</a:t>
            </a:r>
            <a:endParaRPr lang="en-US" dirty="0"/>
          </a:p>
        </p:txBody>
      </p:sp>
      <p:sp>
        <p:nvSpPr>
          <p:cNvPr id="5" name="Rectangle 4">
            <a:extLst>
              <a:ext uri="{FF2B5EF4-FFF2-40B4-BE49-F238E27FC236}">
                <a16:creationId xmlns:a16="http://schemas.microsoft.com/office/drawing/2014/main" id="{C9CA8D7E-5866-4A4E-ACCA-1EBDAAD83EDE}"/>
              </a:ext>
            </a:extLst>
          </p:cNvPr>
          <p:cNvSpPr/>
          <p:nvPr/>
        </p:nvSpPr>
        <p:spPr>
          <a:xfrm>
            <a:off x="315553" y="2978878"/>
            <a:ext cx="1800493" cy="369332"/>
          </a:xfrm>
          <a:prstGeom prst="rect">
            <a:avLst/>
          </a:prstGeom>
        </p:spPr>
        <p:txBody>
          <a:bodyPr wrap="none">
            <a:spAutoFit/>
          </a:bodyPr>
          <a:lstStyle/>
          <a:p>
            <a:r>
              <a:rPr lang="en-US" dirty="0">
                <a:solidFill>
                  <a:srgbClr val="000000"/>
                </a:solidFill>
                <a:latin typeface="Times New Roman" panose="02020603050405020304" pitchFamily="18" charset="0"/>
                <a:cs typeface="Times New Roman" panose="02020603050405020304" pitchFamily="18" charset="0"/>
              </a:rPr>
              <a:t>Real space [2, 3]:</a:t>
            </a:r>
            <a:endParaRPr lang="en-US" dirty="0"/>
          </a:p>
        </p:txBody>
      </p:sp>
      <p:sp>
        <p:nvSpPr>
          <p:cNvPr id="6" name="Rectangle 5">
            <a:extLst>
              <a:ext uri="{FF2B5EF4-FFF2-40B4-BE49-F238E27FC236}">
                <a16:creationId xmlns:a16="http://schemas.microsoft.com/office/drawing/2014/main" id="{53F4E5FB-E6EC-49DC-B467-98026D7B523C}"/>
              </a:ext>
            </a:extLst>
          </p:cNvPr>
          <p:cNvSpPr/>
          <p:nvPr/>
        </p:nvSpPr>
        <p:spPr>
          <a:xfrm>
            <a:off x="0" y="5934670"/>
            <a:ext cx="5976829" cy="923330"/>
          </a:xfrm>
          <a:prstGeom prst="rect">
            <a:avLst/>
          </a:prstGeom>
        </p:spPr>
        <p:txBody>
          <a:bodyPr wrap="none">
            <a:spAutoFit/>
          </a:bodyPr>
          <a:lstStyle/>
          <a:p>
            <a:r>
              <a:rPr lang="en-US" dirty="0">
                <a:solidFill>
                  <a:srgbClr val="000000"/>
                </a:solidFill>
                <a:latin typeface="Times New Roman" panose="02020603050405020304" pitchFamily="18" charset="0"/>
                <a:cs typeface="Times New Roman" panose="02020603050405020304" pitchFamily="18" charset="0"/>
              </a:rPr>
              <a:t>[1] Refer to RMCProfile manual section-2.10.2.</a:t>
            </a:r>
          </a:p>
          <a:p>
            <a:r>
              <a:rPr lang="en-US" dirty="0">
                <a:solidFill>
                  <a:srgbClr val="000000"/>
                </a:solidFill>
                <a:latin typeface="Times New Roman" panose="02020603050405020304" pitchFamily="18" charset="0"/>
                <a:cs typeface="Times New Roman" panose="02020603050405020304" pitchFamily="18" charset="0"/>
              </a:rPr>
              <a:t>[2] B. A. Frandsen, et al., </a:t>
            </a:r>
            <a:r>
              <a:rPr lang="en-US" i="1" dirty="0">
                <a:solidFill>
                  <a:srgbClr val="000000"/>
                </a:solidFill>
                <a:latin typeface="Times New Roman" panose="02020603050405020304" pitchFamily="18" charset="0"/>
                <a:cs typeface="Times New Roman" panose="02020603050405020304" pitchFamily="18" charset="0"/>
              </a:rPr>
              <a:t>Acta </a:t>
            </a:r>
            <a:r>
              <a:rPr lang="en-US" i="1" dirty="0" err="1">
                <a:solidFill>
                  <a:srgbClr val="000000"/>
                </a:solidFill>
                <a:latin typeface="Times New Roman" panose="02020603050405020304" pitchFamily="18" charset="0"/>
                <a:cs typeface="Times New Roman" panose="02020603050405020304" pitchFamily="18" charset="0"/>
              </a:rPr>
              <a:t>Cryst</a:t>
            </a:r>
            <a:r>
              <a:rPr lang="en-US" dirty="0">
                <a:solidFill>
                  <a:srgbClr val="000000"/>
                </a:solidFill>
                <a:latin typeface="Times New Roman" panose="02020603050405020304" pitchFamily="18" charset="0"/>
                <a:cs typeface="Times New Roman" panose="02020603050405020304" pitchFamily="18" charset="0"/>
              </a:rPr>
              <a:t>. (2014). A</a:t>
            </a:r>
            <a:r>
              <a:rPr lang="en-US" b="1" dirty="0">
                <a:solidFill>
                  <a:srgbClr val="000000"/>
                </a:solidFill>
                <a:latin typeface="Times New Roman" panose="02020603050405020304" pitchFamily="18" charset="0"/>
                <a:cs typeface="Times New Roman" panose="02020603050405020304" pitchFamily="18" charset="0"/>
              </a:rPr>
              <a:t>70</a:t>
            </a:r>
            <a:r>
              <a:rPr lang="en-US" dirty="0">
                <a:solidFill>
                  <a:srgbClr val="000000"/>
                </a:solidFill>
                <a:latin typeface="Times New Roman" panose="02020603050405020304" pitchFamily="18" charset="0"/>
                <a:cs typeface="Times New Roman" panose="02020603050405020304" pitchFamily="18" charset="0"/>
              </a:rPr>
              <a:t>, 3-11.</a:t>
            </a:r>
          </a:p>
          <a:p>
            <a:r>
              <a:rPr lang="en-US" dirty="0">
                <a:solidFill>
                  <a:srgbClr val="000000"/>
                </a:solidFill>
                <a:latin typeface="Times New Roman" panose="02020603050405020304" pitchFamily="18" charset="0"/>
                <a:cs typeface="Times New Roman" panose="02020603050405020304" pitchFamily="18" charset="0"/>
              </a:rPr>
              <a:t>[3] B. A. Frandsen, et al., </a:t>
            </a:r>
            <a:r>
              <a:rPr lang="en-US" i="1" dirty="0">
                <a:solidFill>
                  <a:srgbClr val="000000"/>
                </a:solidFill>
                <a:latin typeface="Times New Roman" panose="02020603050405020304" pitchFamily="18" charset="0"/>
                <a:cs typeface="Times New Roman" panose="02020603050405020304" pitchFamily="18" charset="0"/>
              </a:rPr>
              <a:t>Phys. Rev. Lett</a:t>
            </a:r>
            <a:r>
              <a:rPr lang="en-US" dirty="0">
                <a:solidFill>
                  <a:srgbClr val="000000"/>
                </a:solidFill>
                <a:latin typeface="Times New Roman" panose="02020603050405020304" pitchFamily="18" charset="0"/>
                <a:cs typeface="Times New Roman" panose="02020603050405020304" pitchFamily="18" charset="0"/>
              </a:rPr>
              <a:t>. (2016), </a:t>
            </a:r>
            <a:r>
              <a:rPr lang="en-US" b="1" dirty="0">
                <a:solidFill>
                  <a:srgbClr val="000000"/>
                </a:solidFill>
                <a:latin typeface="Times New Roman" panose="02020603050405020304" pitchFamily="18" charset="0"/>
                <a:cs typeface="Times New Roman" panose="02020603050405020304" pitchFamily="18" charset="0"/>
              </a:rPr>
              <a:t>116</a:t>
            </a:r>
            <a:r>
              <a:rPr lang="en-US" dirty="0">
                <a:solidFill>
                  <a:srgbClr val="000000"/>
                </a:solidFill>
                <a:latin typeface="Times New Roman" panose="02020603050405020304" pitchFamily="18" charset="0"/>
                <a:cs typeface="Times New Roman" panose="02020603050405020304" pitchFamily="18" charset="0"/>
              </a:rPr>
              <a:t>, 197204.</a:t>
            </a:r>
          </a:p>
        </p:txBody>
      </p:sp>
      <p:graphicFrame>
        <p:nvGraphicFramePr>
          <p:cNvPr id="7" name="Object 6">
            <a:extLst>
              <a:ext uri="{FF2B5EF4-FFF2-40B4-BE49-F238E27FC236}">
                <a16:creationId xmlns:a16="http://schemas.microsoft.com/office/drawing/2014/main" id="{7A985437-C696-40B1-9900-A1002924BCCF}"/>
              </a:ext>
            </a:extLst>
          </p:cNvPr>
          <p:cNvGraphicFramePr>
            <a:graphicFrameLocks noChangeAspect="1"/>
          </p:cNvGraphicFramePr>
          <p:nvPr>
            <p:extLst>
              <p:ext uri="{D42A27DB-BD31-4B8C-83A1-F6EECF244321}">
                <p14:modId xmlns:p14="http://schemas.microsoft.com/office/powerpoint/2010/main" val="541114055"/>
              </p:ext>
            </p:extLst>
          </p:nvPr>
        </p:nvGraphicFramePr>
        <p:xfrm>
          <a:off x="472936" y="3628649"/>
          <a:ext cx="8198128" cy="1319239"/>
        </p:xfrm>
        <a:graphic>
          <a:graphicData uri="http://schemas.openxmlformats.org/presentationml/2006/ole">
            <mc:AlternateContent xmlns:mc="http://schemas.openxmlformats.org/markup-compatibility/2006">
              <mc:Choice xmlns:v="urn:schemas-microsoft-com:vml" Requires="v">
                <p:oleObj spid="_x0000_s1215" name="Equation" r:id="rId5" imgW="5524200" imgH="888840" progId="Equation.DSMT4">
                  <p:embed/>
                </p:oleObj>
              </mc:Choice>
              <mc:Fallback>
                <p:oleObj name="Equation" r:id="rId5" imgW="5524200" imgH="888840" progId="Equation.DSMT4">
                  <p:embed/>
                  <p:pic>
                    <p:nvPicPr>
                      <p:cNvPr id="0" name=""/>
                      <p:cNvPicPr/>
                      <p:nvPr/>
                    </p:nvPicPr>
                    <p:blipFill>
                      <a:blip r:embed="rId6"/>
                      <a:stretch>
                        <a:fillRect/>
                      </a:stretch>
                    </p:blipFill>
                    <p:spPr>
                      <a:xfrm>
                        <a:off x="472936" y="3628649"/>
                        <a:ext cx="8198128" cy="1319239"/>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7E5A371D-B66C-4736-87EF-31259E9D634C}"/>
              </a:ext>
            </a:extLst>
          </p:cNvPr>
          <p:cNvSpPr/>
          <p:nvPr/>
        </p:nvSpPr>
        <p:spPr>
          <a:xfrm>
            <a:off x="1125415" y="3628649"/>
            <a:ext cx="722568" cy="5916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267214-E53E-45E7-80BA-AD47049F81C3}"/>
              </a:ext>
            </a:extLst>
          </p:cNvPr>
          <p:cNvSpPr/>
          <p:nvPr/>
        </p:nvSpPr>
        <p:spPr>
          <a:xfrm>
            <a:off x="3005370" y="1388941"/>
            <a:ext cx="3875009" cy="574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012B51B4-94B1-4E1E-80B8-ACAFE64BE9C0}"/>
              </a:ext>
            </a:extLst>
          </p:cNvPr>
          <p:cNvCxnSpPr>
            <a:cxnSpLocks/>
            <a:stCxn id="8" idx="0"/>
          </p:cNvCxnSpPr>
          <p:nvPr/>
        </p:nvCxnSpPr>
        <p:spPr>
          <a:xfrm rot="5400000" flipH="1" flipV="1">
            <a:off x="4406633" y="509067"/>
            <a:ext cx="199649" cy="6039516"/>
          </a:xfrm>
          <a:prstGeom prst="bent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39B36F1-6178-4F8F-8AFB-76655853797D}"/>
              </a:ext>
            </a:extLst>
          </p:cNvPr>
          <p:cNvCxnSpPr>
            <a:cxnSpLocks/>
            <a:stCxn id="9" idx="3"/>
          </p:cNvCxnSpPr>
          <p:nvPr/>
        </p:nvCxnSpPr>
        <p:spPr>
          <a:xfrm>
            <a:off x="6880379" y="1676012"/>
            <a:ext cx="645836" cy="1752988"/>
          </a:xfrm>
          <a:prstGeom prst="bent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5B725C-C244-4769-A0E8-20B2B29A2F90}"/>
              </a:ext>
            </a:extLst>
          </p:cNvPr>
          <p:cNvCxnSpPr>
            <a:cxnSpLocks/>
          </p:cNvCxnSpPr>
          <p:nvPr/>
        </p:nvCxnSpPr>
        <p:spPr>
          <a:xfrm>
            <a:off x="7526216" y="3429000"/>
            <a:ext cx="0" cy="2804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84AB910-8F26-4CD1-B5C3-145046DC6E7F}"/>
              </a:ext>
            </a:extLst>
          </p:cNvPr>
          <p:cNvSpPr/>
          <p:nvPr/>
        </p:nvSpPr>
        <p:spPr>
          <a:xfrm>
            <a:off x="5937004" y="3709439"/>
            <a:ext cx="3178422" cy="646331"/>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Spin self-scattering term, which appears as a  peak at very low </a:t>
            </a:r>
            <a:r>
              <a:rPr lang="en-US" i="1" dirty="0">
                <a:solidFill>
                  <a:srgbClr val="FF0000"/>
                </a:solidFill>
                <a:latin typeface="Times New Roman" panose="02020603050405020304" pitchFamily="18" charset="0"/>
                <a:cs typeface="Times New Roman" panose="02020603050405020304" pitchFamily="18" charset="0"/>
              </a:rPr>
              <a:t>r</a:t>
            </a:r>
            <a:r>
              <a:rPr lang="en-US" dirty="0">
                <a:solidFill>
                  <a:srgbClr val="FF0000"/>
                </a:solidFill>
                <a:latin typeface="Times New Roman" panose="02020603050405020304" pitchFamily="18" charset="0"/>
                <a:cs typeface="Times New Roman" panose="02020603050405020304" pitchFamily="18" charset="0"/>
              </a:rPr>
              <a:t>.</a:t>
            </a:r>
            <a:endParaRPr lang="en-US" dirty="0">
              <a:solidFill>
                <a:srgbClr val="FF0000"/>
              </a:solidFill>
            </a:endParaRPr>
          </a:p>
        </p:txBody>
      </p:sp>
    </p:spTree>
    <p:extLst>
      <p:ext uri="{BB962C8B-B14F-4D97-AF65-F5344CB8AC3E}">
        <p14:creationId xmlns:p14="http://schemas.microsoft.com/office/powerpoint/2010/main" val="101272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D4D24-7878-43D5-B3B6-8D58A02C3CC5}"/>
              </a:ext>
            </a:extLst>
          </p:cNvPr>
          <p:cNvSpPr txBox="1"/>
          <p:nvPr/>
        </p:nvSpPr>
        <p:spPr>
          <a:xfrm>
            <a:off x="0" y="0"/>
            <a:ext cx="458561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Migration pathway/path-length</a:t>
            </a:r>
          </a:p>
        </p:txBody>
      </p:sp>
      <p:sp>
        <p:nvSpPr>
          <p:cNvPr id="4" name="Rectangle 3">
            <a:extLst>
              <a:ext uri="{FF2B5EF4-FFF2-40B4-BE49-F238E27FC236}">
                <a16:creationId xmlns:a16="http://schemas.microsoft.com/office/drawing/2014/main" id="{746BAF26-FB4A-4AC7-B844-158C20D84C5A}"/>
              </a:ext>
            </a:extLst>
          </p:cNvPr>
          <p:cNvSpPr/>
          <p:nvPr/>
        </p:nvSpPr>
        <p:spPr>
          <a:xfrm>
            <a:off x="474826" y="1196236"/>
            <a:ext cx="8375030" cy="3970318"/>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Several things to point out here:</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At each walking step, we may not want a backward walking, e.g. if we initially walk in +x direction (i.e. the very first occurrence of walking in x direction in the step series is to walk in +x), we may want to reject all –x walking in all the following steps. In this way, we can guarantee that Li+ is always walking forward.</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absolute value of energy barrier of each type of O tetrahedron may not matter that much. Supposing we have a whole bunch of RMC fits (say, for multiple datasets collected during charging), the only thing we are interested in is the comparison in between the series of RMC results but not the absolute value of each single dataset.</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We can randomly select multiple, say, 1, 000 (or whatever suitable amount of) starting points for the random walk, through which we can then accumulate statistics.</a:t>
            </a:r>
            <a:endParaRPr lang="en-US" dirty="0"/>
          </a:p>
        </p:txBody>
      </p:sp>
      <p:sp>
        <p:nvSpPr>
          <p:cNvPr id="5" name="Rectangle 4">
            <a:extLst>
              <a:ext uri="{FF2B5EF4-FFF2-40B4-BE49-F238E27FC236}">
                <a16:creationId xmlns:a16="http://schemas.microsoft.com/office/drawing/2014/main" id="{5B3CCFBF-4494-4DF4-8349-8964142213B9}"/>
              </a:ext>
            </a:extLst>
          </p:cNvPr>
          <p:cNvSpPr/>
          <p:nvPr/>
        </p:nvSpPr>
        <p:spPr>
          <a:xfrm>
            <a:off x="474826" y="547320"/>
            <a:ext cx="837503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steps we have been walking and also the effective walking distance along each direction.</a:t>
            </a:r>
            <a:endParaRPr lang="en-US" dirty="0"/>
          </a:p>
        </p:txBody>
      </p:sp>
    </p:spTree>
    <p:extLst>
      <p:ext uri="{BB962C8B-B14F-4D97-AF65-F5344CB8AC3E}">
        <p14:creationId xmlns:p14="http://schemas.microsoft.com/office/powerpoint/2010/main" val="334507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E0E4D6-5F61-40C0-9932-42E6C1D8C490}"/>
              </a:ext>
            </a:extLst>
          </p:cNvPr>
          <p:cNvSpPr txBox="1"/>
          <p:nvPr/>
        </p:nvSpPr>
        <p:spPr>
          <a:xfrm>
            <a:off x="0" y="0"/>
            <a:ext cx="27347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RMC results</a:t>
            </a:r>
          </a:p>
        </p:txBody>
      </p:sp>
      <p:sp>
        <p:nvSpPr>
          <p:cNvPr id="5" name="Rectangle 4">
            <a:extLst>
              <a:ext uri="{FF2B5EF4-FFF2-40B4-BE49-F238E27FC236}">
                <a16:creationId xmlns:a16="http://schemas.microsoft.com/office/drawing/2014/main" id="{0F8B296C-5081-4BD0-BFB8-3354B9804E25}"/>
              </a:ext>
            </a:extLst>
          </p:cNvPr>
          <p:cNvSpPr/>
          <p:nvPr/>
        </p:nvSpPr>
        <p:spPr>
          <a:xfrm>
            <a:off x="418620" y="369332"/>
            <a:ext cx="511550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Move only – For fitting statistics, refer to later slides.</a:t>
            </a:r>
            <a:endParaRPr lang="en-US" dirty="0"/>
          </a:p>
        </p:txBody>
      </p:sp>
      <p:sp>
        <p:nvSpPr>
          <p:cNvPr id="2" name="Rectangle 1">
            <a:extLst>
              <a:ext uri="{FF2B5EF4-FFF2-40B4-BE49-F238E27FC236}">
                <a16:creationId xmlns:a16="http://schemas.microsoft.com/office/drawing/2014/main" id="{ADA69680-F7D3-4D4E-97E4-136DA2251B4E}"/>
              </a:ext>
            </a:extLst>
          </p:cNvPr>
          <p:cNvSpPr/>
          <p:nvPr/>
        </p:nvSpPr>
        <p:spPr>
          <a:xfrm>
            <a:off x="5858858" y="153888"/>
            <a:ext cx="2541786" cy="584775"/>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PDF, no fitted scale or offset</a:t>
            </a:r>
          </a:p>
          <a:p>
            <a:r>
              <a:rPr lang="en-US" sz="1600" dirty="0">
                <a:latin typeface="Times New Roman" panose="02020603050405020304" pitchFamily="18" charset="0"/>
                <a:cs typeface="Times New Roman" panose="02020603050405020304" pitchFamily="18" charset="0"/>
              </a:rPr>
              <a:t>SofQ, fitted scale and offset</a:t>
            </a:r>
            <a:endParaRPr lang="en-US" sz="1600" dirty="0"/>
          </a:p>
        </p:txBody>
      </p:sp>
      <p:graphicFrame>
        <p:nvGraphicFramePr>
          <p:cNvPr id="6" name="Object 5">
            <a:extLst>
              <a:ext uri="{FF2B5EF4-FFF2-40B4-BE49-F238E27FC236}">
                <a16:creationId xmlns:a16="http://schemas.microsoft.com/office/drawing/2014/main" id="{A62B0DEC-7152-4918-8E25-B24EBCF1B85F}"/>
              </a:ext>
            </a:extLst>
          </p:cNvPr>
          <p:cNvGraphicFramePr>
            <a:graphicFrameLocks noChangeAspect="1"/>
          </p:cNvGraphicFramePr>
          <p:nvPr>
            <p:extLst>
              <p:ext uri="{D42A27DB-BD31-4B8C-83A1-F6EECF244321}">
                <p14:modId xmlns:p14="http://schemas.microsoft.com/office/powerpoint/2010/main" val="2265932531"/>
              </p:ext>
            </p:extLst>
          </p:nvPr>
        </p:nvGraphicFramePr>
        <p:xfrm>
          <a:off x="2670196" y="3784155"/>
          <a:ext cx="3803607" cy="3073845"/>
        </p:xfrm>
        <a:graphic>
          <a:graphicData uri="http://schemas.openxmlformats.org/presentationml/2006/ole">
            <mc:AlternateContent xmlns:mc="http://schemas.openxmlformats.org/markup-compatibility/2006">
              <mc:Choice xmlns:v="urn:schemas-microsoft-com:vml" Requires="v">
                <p:oleObj spid="_x0000_s4224" name="Graph" r:id="rId3" imgW="3276360" imgH="2648520" progId="Origin95.Graph">
                  <p:embed/>
                </p:oleObj>
              </mc:Choice>
              <mc:Fallback>
                <p:oleObj name="Graph" r:id="rId3" imgW="3276360" imgH="2648520" progId="Origin95.Graph">
                  <p:embed/>
                  <p:pic>
                    <p:nvPicPr>
                      <p:cNvPr id="0" name=""/>
                      <p:cNvPicPr/>
                      <p:nvPr/>
                    </p:nvPicPr>
                    <p:blipFill>
                      <a:blip r:embed="rId4"/>
                      <a:stretch>
                        <a:fillRect/>
                      </a:stretch>
                    </p:blipFill>
                    <p:spPr>
                      <a:xfrm>
                        <a:off x="2670196" y="3784155"/>
                        <a:ext cx="3803607" cy="307384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148649A4-E6E8-42C5-845B-2AF60E173F42}"/>
              </a:ext>
            </a:extLst>
          </p:cNvPr>
          <p:cNvGraphicFramePr>
            <a:graphicFrameLocks noChangeAspect="1"/>
          </p:cNvGraphicFramePr>
          <p:nvPr>
            <p:extLst>
              <p:ext uri="{D42A27DB-BD31-4B8C-83A1-F6EECF244321}">
                <p14:modId xmlns:p14="http://schemas.microsoft.com/office/powerpoint/2010/main" val="202718448"/>
              </p:ext>
            </p:extLst>
          </p:nvPr>
        </p:nvGraphicFramePr>
        <p:xfrm>
          <a:off x="4889703" y="738663"/>
          <a:ext cx="3908999" cy="3239873"/>
        </p:xfrm>
        <a:graphic>
          <a:graphicData uri="http://schemas.openxmlformats.org/presentationml/2006/ole">
            <mc:AlternateContent xmlns:mc="http://schemas.openxmlformats.org/markup-compatibility/2006">
              <mc:Choice xmlns:v="urn:schemas-microsoft-com:vml" Requires="v">
                <p:oleObj spid="_x0000_s4225" name="Graph" r:id="rId5" imgW="3227760" imgH="2675520" progId="Origin95.Graph">
                  <p:embed/>
                </p:oleObj>
              </mc:Choice>
              <mc:Fallback>
                <p:oleObj name="Graph" r:id="rId5" imgW="3227760" imgH="2675520" progId="Origin95.Graph">
                  <p:embed/>
                  <p:pic>
                    <p:nvPicPr>
                      <p:cNvPr id="0" name=""/>
                      <p:cNvPicPr/>
                      <p:nvPr/>
                    </p:nvPicPr>
                    <p:blipFill>
                      <a:blip r:embed="rId6"/>
                      <a:stretch>
                        <a:fillRect/>
                      </a:stretch>
                    </p:blipFill>
                    <p:spPr>
                      <a:xfrm>
                        <a:off x="4889703" y="738663"/>
                        <a:ext cx="3908999" cy="3239873"/>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96E6B3E7-5DFC-4CC7-8E0B-6C83817FFBA6}"/>
              </a:ext>
            </a:extLst>
          </p:cNvPr>
          <p:cNvGraphicFramePr>
            <a:graphicFrameLocks noChangeAspect="1"/>
          </p:cNvGraphicFramePr>
          <p:nvPr>
            <p:extLst>
              <p:ext uri="{D42A27DB-BD31-4B8C-83A1-F6EECF244321}">
                <p14:modId xmlns:p14="http://schemas.microsoft.com/office/powerpoint/2010/main" val="935752169"/>
              </p:ext>
            </p:extLst>
          </p:nvPr>
        </p:nvGraphicFramePr>
        <p:xfrm>
          <a:off x="93884" y="724010"/>
          <a:ext cx="3932925" cy="3218546"/>
        </p:xfrm>
        <a:graphic>
          <a:graphicData uri="http://schemas.openxmlformats.org/presentationml/2006/ole">
            <mc:AlternateContent xmlns:mc="http://schemas.openxmlformats.org/markup-compatibility/2006">
              <mc:Choice xmlns:v="urn:schemas-microsoft-com:vml" Requires="v">
                <p:oleObj spid="_x0000_s4226" name="Graph" r:id="rId7" imgW="3250800" imgH="2660040" progId="Origin95.Graph">
                  <p:embed/>
                </p:oleObj>
              </mc:Choice>
              <mc:Fallback>
                <p:oleObj name="Graph" r:id="rId7" imgW="3250800" imgH="2660040" progId="Origin95.Graph">
                  <p:embed/>
                  <p:pic>
                    <p:nvPicPr>
                      <p:cNvPr id="0" name=""/>
                      <p:cNvPicPr/>
                      <p:nvPr/>
                    </p:nvPicPr>
                    <p:blipFill>
                      <a:blip r:embed="rId8"/>
                      <a:stretch>
                        <a:fillRect/>
                      </a:stretch>
                    </p:blipFill>
                    <p:spPr>
                      <a:xfrm>
                        <a:off x="93884" y="724010"/>
                        <a:ext cx="3932925" cy="3218546"/>
                      </a:xfrm>
                      <a:prstGeom prst="rect">
                        <a:avLst/>
                      </a:prstGeom>
                    </p:spPr>
                  </p:pic>
                </p:oleObj>
              </mc:Fallback>
            </mc:AlternateContent>
          </a:graphicData>
        </a:graphic>
      </p:graphicFrame>
    </p:spTree>
    <p:extLst>
      <p:ext uri="{BB962C8B-B14F-4D97-AF65-F5344CB8AC3E}">
        <p14:creationId xmlns:p14="http://schemas.microsoft.com/office/powerpoint/2010/main" val="191968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C21E5B-0C8D-4B19-9B5B-7FD1A2365359}"/>
              </a:ext>
            </a:extLst>
          </p:cNvPr>
          <p:cNvSpPr txBox="1"/>
          <p:nvPr/>
        </p:nvSpPr>
        <p:spPr>
          <a:xfrm>
            <a:off x="0" y="0"/>
            <a:ext cx="273478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RMC results</a:t>
            </a:r>
          </a:p>
        </p:txBody>
      </p:sp>
      <p:sp>
        <p:nvSpPr>
          <p:cNvPr id="5" name="Rectangle 4">
            <a:extLst>
              <a:ext uri="{FF2B5EF4-FFF2-40B4-BE49-F238E27FC236}">
                <a16:creationId xmlns:a16="http://schemas.microsoft.com/office/drawing/2014/main" id="{C3C73BFC-48F2-4CD8-8923-CA50C1FC93A0}"/>
              </a:ext>
            </a:extLst>
          </p:cNvPr>
          <p:cNvSpPr/>
          <p:nvPr/>
        </p:nvSpPr>
        <p:spPr>
          <a:xfrm>
            <a:off x="418620" y="369332"/>
            <a:ext cx="545534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Move &amp; Swap – For fitting statistics, refer to later slides.</a:t>
            </a:r>
            <a:endParaRPr lang="en-US" dirty="0"/>
          </a:p>
        </p:txBody>
      </p:sp>
      <p:sp>
        <p:nvSpPr>
          <p:cNvPr id="8" name="Rectangle 7">
            <a:extLst>
              <a:ext uri="{FF2B5EF4-FFF2-40B4-BE49-F238E27FC236}">
                <a16:creationId xmlns:a16="http://schemas.microsoft.com/office/drawing/2014/main" id="{F3100A91-74AA-4C2E-95F6-24748A9B2545}"/>
              </a:ext>
            </a:extLst>
          </p:cNvPr>
          <p:cNvSpPr/>
          <p:nvPr/>
        </p:nvSpPr>
        <p:spPr>
          <a:xfrm>
            <a:off x="5858858" y="153888"/>
            <a:ext cx="2541786" cy="584775"/>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PDF, no fitted scale or offset</a:t>
            </a:r>
          </a:p>
          <a:p>
            <a:r>
              <a:rPr lang="en-US" sz="1600" dirty="0">
                <a:latin typeface="Times New Roman" panose="02020603050405020304" pitchFamily="18" charset="0"/>
                <a:cs typeface="Times New Roman" panose="02020603050405020304" pitchFamily="18" charset="0"/>
              </a:rPr>
              <a:t>SofQ, fitted scale and offset</a:t>
            </a:r>
            <a:endParaRPr lang="en-US" sz="1600" dirty="0"/>
          </a:p>
        </p:txBody>
      </p:sp>
      <p:graphicFrame>
        <p:nvGraphicFramePr>
          <p:cNvPr id="3" name="Object 2">
            <a:extLst>
              <a:ext uri="{FF2B5EF4-FFF2-40B4-BE49-F238E27FC236}">
                <a16:creationId xmlns:a16="http://schemas.microsoft.com/office/drawing/2014/main" id="{212B66DB-4926-425E-8679-85AD1DE4955D}"/>
              </a:ext>
            </a:extLst>
          </p:cNvPr>
          <p:cNvGraphicFramePr>
            <a:graphicFrameLocks noChangeAspect="1"/>
          </p:cNvGraphicFramePr>
          <p:nvPr>
            <p:extLst>
              <p:ext uri="{D42A27DB-BD31-4B8C-83A1-F6EECF244321}">
                <p14:modId xmlns:p14="http://schemas.microsoft.com/office/powerpoint/2010/main" val="742157869"/>
              </p:ext>
            </p:extLst>
          </p:nvPr>
        </p:nvGraphicFramePr>
        <p:xfrm>
          <a:off x="2637591" y="3731456"/>
          <a:ext cx="3868818" cy="3126544"/>
        </p:xfrm>
        <a:graphic>
          <a:graphicData uri="http://schemas.openxmlformats.org/presentationml/2006/ole">
            <mc:AlternateContent xmlns:mc="http://schemas.openxmlformats.org/markup-compatibility/2006">
              <mc:Choice xmlns:v="urn:schemas-microsoft-com:vml" Requires="v">
                <p:oleObj spid="_x0000_s5242" name="Graph" r:id="rId3" imgW="3276360" imgH="2648520" progId="Origin95.Graph">
                  <p:embed/>
                </p:oleObj>
              </mc:Choice>
              <mc:Fallback>
                <p:oleObj name="Graph" r:id="rId3" imgW="3276360" imgH="2648520" progId="Origin95.Graph">
                  <p:embed/>
                  <p:pic>
                    <p:nvPicPr>
                      <p:cNvPr id="0" name=""/>
                      <p:cNvPicPr/>
                      <p:nvPr/>
                    </p:nvPicPr>
                    <p:blipFill>
                      <a:blip r:embed="rId4"/>
                      <a:stretch>
                        <a:fillRect/>
                      </a:stretch>
                    </p:blipFill>
                    <p:spPr>
                      <a:xfrm>
                        <a:off x="2637591" y="3731456"/>
                        <a:ext cx="3868818" cy="312654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C0D5B278-B563-4A64-8EDD-FE454BCD3B6D}"/>
              </a:ext>
            </a:extLst>
          </p:cNvPr>
          <p:cNvGraphicFramePr>
            <a:graphicFrameLocks noChangeAspect="1"/>
          </p:cNvGraphicFramePr>
          <p:nvPr>
            <p:extLst>
              <p:ext uri="{D42A27DB-BD31-4B8C-83A1-F6EECF244321}">
                <p14:modId xmlns:p14="http://schemas.microsoft.com/office/powerpoint/2010/main" val="602383573"/>
              </p:ext>
            </p:extLst>
          </p:nvPr>
        </p:nvGraphicFramePr>
        <p:xfrm>
          <a:off x="241567" y="784305"/>
          <a:ext cx="3838827" cy="3141540"/>
        </p:xfrm>
        <a:graphic>
          <a:graphicData uri="http://schemas.openxmlformats.org/presentationml/2006/ole">
            <mc:AlternateContent xmlns:mc="http://schemas.openxmlformats.org/markup-compatibility/2006">
              <mc:Choice xmlns:v="urn:schemas-microsoft-com:vml" Requires="v">
                <p:oleObj spid="_x0000_s5243" name="Graph" r:id="rId5" imgW="3250800" imgH="2660040" progId="Origin95.Graph">
                  <p:embed/>
                </p:oleObj>
              </mc:Choice>
              <mc:Fallback>
                <p:oleObj name="Graph" r:id="rId5" imgW="3250800" imgH="2660040" progId="Origin95.Graph">
                  <p:embed/>
                  <p:pic>
                    <p:nvPicPr>
                      <p:cNvPr id="0" name=""/>
                      <p:cNvPicPr/>
                      <p:nvPr/>
                    </p:nvPicPr>
                    <p:blipFill>
                      <a:blip r:embed="rId6"/>
                      <a:stretch>
                        <a:fillRect/>
                      </a:stretch>
                    </p:blipFill>
                    <p:spPr>
                      <a:xfrm>
                        <a:off x="241567" y="784305"/>
                        <a:ext cx="3838827" cy="314154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DF176A84-3048-40B1-AD6F-5CB14A92C3B4}"/>
              </a:ext>
            </a:extLst>
          </p:cNvPr>
          <p:cNvGraphicFramePr>
            <a:graphicFrameLocks noChangeAspect="1"/>
          </p:cNvGraphicFramePr>
          <p:nvPr>
            <p:extLst>
              <p:ext uri="{D42A27DB-BD31-4B8C-83A1-F6EECF244321}">
                <p14:modId xmlns:p14="http://schemas.microsoft.com/office/powerpoint/2010/main" val="3268602472"/>
              </p:ext>
            </p:extLst>
          </p:nvPr>
        </p:nvGraphicFramePr>
        <p:xfrm>
          <a:off x="5061732" y="795551"/>
          <a:ext cx="3840701" cy="3130294"/>
        </p:xfrm>
        <a:graphic>
          <a:graphicData uri="http://schemas.openxmlformats.org/presentationml/2006/ole">
            <mc:AlternateContent xmlns:mc="http://schemas.openxmlformats.org/markup-compatibility/2006">
              <mc:Choice xmlns:v="urn:schemas-microsoft-com:vml" Requires="v">
                <p:oleObj spid="_x0000_s5244" name="Graph" r:id="rId7" imgW="3252600" imgH="2651040" progId="Origin95.Graph">
                  <p:embed/>
                </p:oleObj>
              </mc:Choice>
              <mc:Fallback>
                <p:oleObj name="Graph" r:id="rId7" imgW="3252600" imgH="2651040" progId="Origin95.Graph">
                  <p:embed/>
                  <p:pic>
                    <p:nvPicPr>
                      <p:cNvPr id="0" name=""/>
                      <p:cNvPicPr/>
                      <p:nvPr/>
                    </p:nvPicPr>
                    <p:blipFill>
                      <a:blip r:embed="rId8"/>
                      <a:stretch>
                        <a:fillRect/>
                      </a:stretch>
                    </p:blipFill>
                    <p:spPr>
                      <a:xfrm>
                        <a:off x="5061732" y="795551"/>
                        <a:ext cx="3840701" cy="3130294"/>
                      </a:xfrm>
                      <a:prstGeom prst="rect">
                        <a:avLst/>
                      </a:prstGeom>
                    </p:spPr>
                  </p:pic>
                </p:oleObj>
              </mc:Fallback>
            </mc:AlternateContent>
          </a:graphicData>
        </a:graphic>
      </p:graphicFrame>
    </p:spTree>
    <p:extLst>
      <p:ext uri="{BB962C8B-B14F-4D97-AF65-F5344CB8AC3E}">
        <p14:creationId xmlns:p14="http://schemas.microsoft.com/office/powerpoint/2010/main" val="2659231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C0C640-14E8-46EB-99CA-12D3A23C492C}"/>
              </a:ext>
            </a:extLst>
          </p:cNvPr>
          <p:cNvSpPr txBox="1"/>
          <p:nvPr/>
        </p:nvSpPr>
        <p:spPr>
          <a:xfrm>
            <a:off x="0" y="0"/>
            <a:ext cx="359175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RMC fitting statistics</a:t>
            </a:r>
          </a:p>
        </p:txBody>
      </p:sp>
      <p:sp>
        <p:nvSpPr>
          <p:cNvPr id="9" name="TextBox 8">
            <a:extLst>
              <a:ext uri="{FF2B5EF4-FFF2-40B4-BE49-F238E27FC236}">
                <a16:creationId xmlns:a16="http://schemas.microsoft.com/office/drawing/2014/main" id="{0D09B9FA-0343-4A75-9B7A-7F08FDFC66E2}"/>
              </a:ext>
            </a:extLst>
          </p:cNvPr>
          <p:cNvSpPr txBox="1"/>
          <p:nvPr/>
        </p:nvSpPr>
        <p:spPr>
          <a:xfrm>
            <a:off x="1361281" y="6019064"/>
            <a:ext cx="6421437"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Chi square statistics of two RMC fittings. Here for ‘move &amp; swap’ fitting we have the swap probability: Li-TM=0.05, O-F=0.005</a:t>
            </a:r>
          </a:p>
        </p:txBody>
      </p:sp>
      <p:graphicFrame>
        <p:nvGraphicFramePr>
          <p:cNvPr id="10" name="Table 9">
            <a:extLst>
              <a:ext uri="{FF2B5EF4-FFF2-40B4-BE49-F238E27FC236}">
                <a16:creationId xmlns:a16="http://schemas.microsoft.com/office/drawing/2014/main" id="{FB824700-4587-4BBE-B146-02FFE3CD4CF3}"/>
              </a:ext>
            </a:extLst>
          </p:cNvPr>
          <p:cNvGraphicFramePr>
            <a:graphicFrameLocks noGrp="1"/>
          </p:cNvGraphicFramePr>
          <p:nvPr>
            <p:extLst>
              <p:ext uri="{D42A27DB-BD31-4B8C-83A1-F6EECF244321}">
                <p14:modId xmlns:p14="http://schemas.microsoft.com/office/powerpoint/2010/main" val="545908732"/>
              </p:ext>
            </p:extLst>
          </p:nvPr>
        </p:nvGraphicFramePr>
        <p:xfrm>
          <a:off x="1361281" y="4820747"/>
          <a:ext cx="6421437" cy="1112520"/>
        </p:xfrm>
        <a:graphic>
          <a:graphicData uri="http://schemas.openxmlformats.org/drawingml/2006/table">
            <a:tbl>
              <a:tblPr firstRow="1" bandRow="1">
                <a:tableStyleId>{5C22544A-7EE6-4342-B048-85BDC9FD1C3A}</a:tableStyleId>
              </a:tblPr>
              <a:tblGrid>
                <a:gridCol w="1573530">
                  <a:extLst>
                    <a:ext uri="{9D8B030D-6E8A-4147-A177-3AD203B41FA5}">
                      <a16:colId xmlns:a16="http://schemas.microsoft.com/office/drawing/2014/main" val="3777862812"/>
                    </a:ext>
                  </a:extLst>
                </a:gridCol>
                <a:gridCol w="1198880">
                  <a:extLst>
                    <a:ext uri="{9D8B030D-6E8A-4147-A177-3AD203B41FA5}">
                      <a16:colId xmlns:a16="http://schemas.microsoft.com/office/drawing/2014/main" val="1279684105"/>
                    </a:ext>
                  </a:extLst>
                </a:gridCol>
                <a:gridCol w="1198880">
                  <a:extLst>
                    <a:ext uri="{9D8B030D-6E8A-4147-A177-3AD203B41FA5}">
                      <a16:colId xmlns:a16="http://schemas.microsoft.com/office/drawing/2014/main" val="3674727864"/>
                    </a:ext>
                  </a:extLst>
                </a:gridCol>
                <a:gridCol w="1198880">
                  <a:extLst>
                    <a:ext uri="{9D8B030D-6E8A-4147-A177-3AD203B41FA5}">
                      <a16:colId xmlns:a16="http://schemas.microsoft.com/office/drawing/2014/main" val="1580703567"/>
                    </a:ext>
                  </a:extLst>
                </a:gridCol>
                <a:gridCol w="1251267">
                  <a:extLst>
                    <a:ext uri="{9D8B030D-6E8A-4147-A177-3AD203B41FA5}">
                      <a16:colId xmlns:a16="http://schemas.microsoft.com/office/drawing/2014/main" val="3888376850"/>
                    </a:ext>
                  </a:extLst>
                </a:gridCol>
              </a:tblGrid>
              <a:tr h="370840">
                <a:tc>
                  <a:txBody>
                    <a:bodyPr/>
                    <a:lstStyle/>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PDF</a:t>
                      </a:r>
                    </a:p>
                  </a:txBody>
                  <a:tcPr/>
                </a:tc>
                <a:tc>
                  <a:txBody>
                    <a:bodyPr/>
                    <a:lstStyle/>
                    <a:p>
                      <a:pPr algn="ctr"/>
                      <a:r>
                        <a:rPr lang="en-US" dirty="0">
                          <a:latin typeface="Times New Roman" panose="02020603050405020304" pitchFamily="18" charset="0"/>
                          <a:cs typeface="Times New Roman" panose="02020603050405020304" pitchFamily="18" charset="0"/>
                        </a:rPr>
                        <a:t>SofQ</a:t>
                      </a:r>
                    </a:p>
                  </a:txBody>
                  <a:tcPr/>
                </a:tc>
                <a:tc>
                  <a:txBody>
                    <a:bodyPr/>
                    <a:lstStyle/>
                    <a:p>
                      <a:pPr algn="ctr"/>
                      <a:r>
                        <a:rPr lang="en-US" dirty="0">
                          <a:latin typeface="Times New Roman" panose="02020603050405020304" pitchFamily="18" charset="0"/>
                          <a:cs typeface="Times New Roman" panose="02020603050405020304" pitchFamily="18" charset="0"/>
                        </a:rPr>
                        <a:t>Bragg</a:t>
                      </a:r>
                    </a:p>
                  </a:txBody>
                  <a:tcPr/>
                </a:tc>
                <a:tc>
                  <a:txBody>
                    <a:bodyPr/>
                    <a:lstStyle/>
                    <a:p>
                      <a:pPr algn="ctr"/>
                      <a:r>
                        <a:rPr lang="en-US" dirty="0">
                          <a:latin typeface="Times New Roman" panose="02020603050405020304" pitchFamily="18" charset="0"/>
                          <a:cs typeface="Times New Roman" panose="02020603050405020304" pitchFamily="18" charset="0"/>
                        </a:rPr>
                        <a:t>BVS</a:t>
                      </a:r>
                    </a:p>
                  </a:txBody>
                  <a:tcPr/>
                </a:tc>
                <a:extLst>
                  <a:ext uri="{0D108BD9-81ED-4DB2-BD59-A6C34878D82A}">
                    <a16:rowId xmlns:a16="http://schemas.microsoft.com/office/drawing/2014/main" val="2582170691"/>
                  </a:ext>
                </a:extLst>
              </a:tr>
              <a:tr h="370840">
                <a:tc>
                  <a:txBody>
                    <a:bodyPr/>
                    <a:lstStyle/>
                    <a:p>
                      <a:pPr algn="ctr"/>
                      <a:r>
                        <a:rPr lang="en-US" dirty="0">
                          <a:latin typeface="Times New Roman" panose="02020603050405020304" pitchFamily="18" charset="0"/>
                          <a:cs typeface="Times New Roman" panose="02020603050405020304" pitchFamily="18" charset="0"/>
                        </a:rPr>
                        <a:t>Move only</a:t>
                      </a:r>
                    </a:p>
                  </a:txBody>
                  <a:tcPr/>
                </a:tc>
                <a:tc>
                  <a:txBody>
                    <a:bodyPr/>
                    <a:lstStyle/>
                    <a:p>
                      <a:pPr algn="ctr"/>
                      <a:r>
                        <a:rPr lang="en-US" dirty="0">
                          <a:latin typeface="Times New Roman" panose="02020603050405020304" pitchFamily="18" charset="0"/>
                          <a:cs typeface="Times New Roman" panose="02020603050405020304" pitchFamily="18" charset="0"/>
                        </a:rPr>
                        <a:t>0.824E-02</a:t>
                      </a:r>
                    </a:p>
                  </a:txBody>
                  <a:tcPr/>
                </a:tc>
                <a:tc>
                  <a:txBody>
                    <a:bodyPr/>
                    <a:lstStyle/>
                    <a:p>
                      <a:pPr algn="ctr"/>
                      <a:r>
                        <a:rPr lang="en-US" dirty="0">
                          <a:latin typeface="Times New Roman" panose="02020603050405020304" pitchFamily="18" charset="0"/>
                          <a:cs typeface="Times New Roman" panose="02020603050405020304" pitchFamily="18" charset="0"/>
                        </a:rPr>
                        <a:t>0.161E-04</a:t>
                      </a:r>
                    </a:p>
                  </a:txBody>
                  <a:tcPr/>
                </a:tc>
                <a:tc>
                  <a:txBody>
                    <a:bodyPr/>
                    <a:lstStyle/>
                    <a:p>
                      <a:pPr algn="ctr"/>
                      <a:r>
                        <a:rPr lang="en-US" dirty="0">
                          <a:latin typeface="Times New Roman" panose="02020603050405020304" pitchFamily="18" charset="0"/>
                          <a:cs typeface="Times New Roman" panose="02020603050405020304" pitchFamily="18" charset="0"/>
                        </a:rPr>
                        <a:t>0.509E-02</a:t>
                      </a:r>
                    </a:p>
                  </a:txBody>
                  <a:tcPr/>
                </a:tc>
                <a:tc>
                  <a:txBody>
                    <a:bodyPr/>
                    <a:lstStyle/>
                    <a:p>
                      <a:pPr algn="ctr"/>
                      <a:r>
                        <a:rPr lang="en-US" dirty="0">
                          <a:latin typeface="Times New Roman" panose="02020603050405020304" pitchFamily="18" charset="0"/>
                          <a:cs typeface="Times New Roman" panose="02020603050405020304" pitchFamily="18" charset="0"/>
                        </a:rPr>
                        <a:t>0.881E+02</a:t>
                      </a:r>
                    </a:p>
                  </a:txBody>
                  <a:tcPr/>
                </a:tc>
                <a:extLst>
                  <a:ext uri="{0D108BD9-81ED-4DB2-BD59-A6C34878D82A}">
                    <a16:rowId xmlns:a16="http://schemas.microsoft.com/office/drawing/2014/main" val="3478317344"/>
                  </a:ext>
                </a:extLst>
              </a:tr>
              <a:tr h="370840">
                <a:tc>
                  <a:txBody>
                    <a:bodyPr/>
                    <a:lstStyle/>
                    <a:p>
                      <a:pPr algn="ctr"/>
                      <a:r>
                        <a:rPr lang="en-US" dirty="0">
                          <a:latin typeface="Times New Roman" panose="02020603050405020304" pitchFamily="18" charset="0"/>
                          <a:cs typeface="Times New Roman" panose="02020603050405020304" pitchFamily="18" charset="0"/>
                        </a:rPr>
                        <a:t>Move &amp; Swap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0.317E-02</a:t>
                      </a:r>
                    </a:p>
                  </a:txBody>
                  <a:tcPr/>
                </a:tc>
                <a:tc>
                  <a:txBody>
                    <a:bodyPr/>
                    <a:lstStyle/>
                    <a:p>
                      <a:pPr algn="ctr"/>
                      <a:r>
                        <a:rPr lang="en-US" dirty="0">
                          <a:latin typeface="Times New Roman" panose="02020603050405020304" pitchFamily="18" charset="0"/>
                          <a:cs typeface="Times New Roman" panose="02020603050405020304" pitchFamily="18" charset="0"/>
                        </a:rPr>
                        <a:t>0.747E-02</a:t>
                      </a:r>
                    </a:p>
                  </a:txBody>
                  <a:tcPr/>
                </a:tc>
                <a:tc>
                  <a:txBody>
                    <a:bodyPr/>
                    <a:lstStyle/>
                    <a:p>
                      <a:pPr algn="ctr"/>
                      <a:r>
                        <a:rPr lang="en-US" dirty="0">
                          <a:latin typeface="Times New Roman" panose="02020603050405020304" pitchFamily="18" charset="0"/>
                          <a:cs typeface="Times New Roman" panose="02020603050405020304" pitchFamily="18" charset="0"/>
                        </a:rPr>
                        <a:t>0.413E-02</a:t>
                      </a:r>
                    </a:p>
                  </a:txBody>
                  <a:tcPr/>
                </a:tc>
                <a:tc>
                  <a:txBody>
                    <a:bodyPr/>
                    <a:lstStyle/>
                    <a:p>
                      <a:pPr algn="ctr"/>
                      <a:r>
                        <a:rPr lang="en-US" dirty="0">
                          <a:latin typeface="Times New Roman" panose="02020603050405020304" pitchFamily="18" charset="0"/>
                          <a:cs typeface="Times New Roman" panose="02020603050405020304" pitchFamily="18" charset="0"/>
                        </a:rPr>
                        <a:t>0.875E+02</a:t>
                      </a:r>
                    </a:p>
                  </a:txBody>
                  <a:tcPr/>
                </a:tc>
                <a:extLst>
                  <a:ext uri="{0D108BD9-81ED-4DB2-BD59-A6C34878D82A}">
                    <a16:rowId xmlns:a16="http://schemas.microsoft.com/office/drawing/2014/main" val="1324484801"/>
                  </a:ext>
                </a:extLst>
              </a:tr>
            </a:tbl>
          </a:graphicData>
        </a:graphic>
      </p:graphicFrame>
      <p:graphicFrame>
        <p:nvGraphicFramePr>
          <p:cNvPr id="3" name="Object 2">
            <a:extLst>
              <a:ext uri="{FF2B5EF4-FFF2-40B4-BE49-F238E27FC236}">
                <a16:creationId xmlns:a16="http://schemas.microsoft.com/office/drawing/2014/main" id="{A85C79B0-902D-4CCF-BE65-03988A6CFE88}"/>
              </a:ext>
            </a:extLst>
          </p:cNvPr>
          <p:cNvGraphicFramePr>
            <a:graphicFrameLocks noChangeAspect="1"/>
          </p:cNvGraphicFramePr>
          <p:nvPr>
            <p:extLst>
              <p:ext uri="{D42A27DB-BD31-4B8C-83A1-F6EECF244321}">
                <p14:modId xmlns:p14="http://schemas.microsoft.com/office/powerpoint/2010/main" val="4225661470"/>
              </p:ext>
            </p:extLst>
          </p:nvPr>
        </p:nvGraphicFramePr>
        <p:xfrm>
          <a:off x="1609807" y="455129"/>
          <a:ext cx="5924386" cy="4302138"/>
        </p:xfrm>
        <a:graphic>
          <a:graphicData uri="http://schemas.openxmlformats.org/presentationml/2006/ole">
            <mc:AlternateContent xmlns:mc="http://schemas.openxmlformats.org/markup-compatibility/2006">
              <mc:Choice xmlns:v="urn:schemas-microsoft-com:vml" Requires="v">
                <p:oleObj spid="_x0000_s6184" name="Graph" r:id="rId3" imgW="3548160" imgH="2576160" progId="Origin95.Graph">
                  <p:embed/>
                </p:oleObj>
              </mc:Choice>
              <mc:Fallback>
                <p:oleObj name="Graph" r:id="rId3" imgW="3548160" imgH="2576160" progId="Origin95.Graph">
                  <p:embed/>
                  <p:pic>
                    <p:nvPicPr>
                      <p:cNvPr id="0" name=""/>
                      <p:cNvPicPr/>
                      <p:nvPr/>
                    </p:nvPicPr>
                    <p:blipFill>
                      <a:blip r:embed="rId4"/>
                      <a:stretch>
                        <a:fillRect/>
                      </a:stretch>
                    </p:blipFill>
                    <p:spPr>
                      <a:xfrm>
                        <a:off x="1609807" y="455129"/>
                        <a:ext cx="5924386" cy="4302138"/>
                      </a:xfrm>
                      <a:prstGeom prst="rect">
                        <a:avLst/>
                      </a:prstGeom>
                    </p:spPr>
                  </p:pic>
                </p:oleObj>
              </mc:Fallback>
            </mc:AlternateContent>
          </a:graphicData>
        </a:graphic>
      </p:graphicFrame>
    </p:spTree>
    <p:extLst>
      <p:ext uri="{BB962C8B-B14F-4D97-AF65-F5344CB8AC3E}">
        <p14:creationId xmlns:p14="http://schemas.microsoft.com/office/powerpoint/2010/main" val="3177170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FE56EA-23F9-4F29-9B32-CF9667F374BF}"/>
              </a:ext>
            </a:extLst>
          </p:cNvPr>
          <p:cNvSpPr txBox="1"/>
          <p:nvPr/>
        </p:nvSpPr>
        <p:spPr>
          <a:xfrm>
            <a:off x="0" y="0"/>
            <a:ext cx="268765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LTNNbOF – RMC to-dos</a:t>
            </a:r>
          </a:p>
        </p:txBody>
      </p:sp>
      <p:sp>
        <p:nvSpPr>
          <p:cNvPr id="5" name="TextBox 4">
            <a:extLst>
              <a:ext uri="{FF2B5EF4-FFF2-40B4-BE49-F238E27FC236}">
                <a16:creationId xmlns:a16="http://schemas.microsoft.com/office/drawing/2014/main" id="{00578D59-D84E-443F-B854-3100A461CCDD}"/>
              </a:ext>
            </a:extLst>
          </p:cNvPr>
          <p:cNvSpPr txBox="1"/>
          <p:nvPr/>
        </p:nvSpPr>
        <p:spPr>
          <a:xfrm>
            <a:off x="478004" y="452156"/>
            <a:ext cx="8665995" cy="646331"/>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Try fit scale only for S(Q) dataset (currently we fit both scale and offset) =&gt; ongoing on NIST cluster (try6).</a:t>
            </a:r>
          </a:p>
        </p:txBody>
      </p:sp>
    </p:spTree>
    <p:extLst>
      <p:ext uri="{BB962C8B-B14F-4D97-AF65-F5344CB8AC3E}">
        <p14:creationId xmlns:p14="http://schemas.microsoft.com/office/powerpoint/2010/main" val="245223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011267-A4B4-4932-B25E-8D8DF2C2FE54}"/>
              </a:ext>
            </a:extLst>
          </p:cNvPr>
          <p:cNvSpPr txBox="1"/>
          <p:nvPr/>
        </p:nvSpPr>
        <p:spPr>
          <a:xfrm>
            <a:off x="0" y="0"/>
            <a:ext cx="7214796"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FGT – Equations concerning real- and reciprocal space magnetic signal</a:t>
            </a:r>
          </a:p>
        </p:txBody>
      </p:sp>
      <p:pic>
        <p:nvPicPr>
          <p:cNvPr id="6" name="Picture 5">
            <a:extLst>
              <a:ext uri="{FF2B5EF4-FFF2-40B4-BE49-F238E27FC236}">
                <a16:creationId xmlns:a16="http://schemas.microsoft.com/office/drawing/2014/main" id="{A1BABCDC-9185-4259-AB24-90F80E718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01" y="1872098"/>
            <a:ext cx="3824354" cy="2727594"/>
          </a:xfrm>
          <a:prstGeom prst="rect">
            <a:avLst/>
          </a:prstGeom>
        </p:spPr>
      </p:pic>
      <p:pic>
        <p:nvPicPr>
          <p:cNvPr id="8" name="Picture 7">
            <a:extLst>
              <a:ext uri="{FF2B5EF4-FFF2-40B4-BE49-F238E27FC236}">
                <a16:creationId xmlns:a16="http://schemas.microsoft.com/office/drawing/2014/main" id="{2893385D-FA58-47C0-9116-7B1775928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438" y="1872098"/>
            <a:ext cx="3818631" cy="2727593"/>
          </a:xfrm>
          <a:prstGeom prst="rect">
            <a:avLst/>
          </a:prstGeom>
        </p:spPr>
      </p:pic>
      <p:sp>
        <p:nvSpPr>
          <p:cNvPr id="9" name="Oval 8">
            <a:extLst>
              <a:ext uri="{FF2B5EF4-FFF2-40B4-BE49-F238E27FC236}">
                <a16:creationId xmlns:a16="http://schemas.microsoft.com/office/drawing/2014/main" id="{B84CE14B-EBCC-4498-9BEA-090570229A6C}"/>
              </a:ext>
            </a:extLst>
          </p:cNvPr>
          <p:cNvSpPr/>
          <p:nvPr/>
        </p:nvSpPr>
        <p:spPr>
          <a:xfrm>
            <a:off x="460397" y="2474637"/>
            <a:ext cx="671413" cy="126769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96D681F-4862-40DE-BF12-AA72084D1C33}"/>
              </a:ext>
            </a:extLst>
          </p:cNvPr>
          <p:cNvSpPr/>
          <p:nvPr/>
        </p:nvSpPr>
        <p:spPr>
          <a:xfrm>
            <a:off x="4840615" y="1872098"/>
            <a:ext cx="594630" cy="2866159"/>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C00A85-7BBC-4EA3-AD78-A8CA442B248D}"/>
              </a:ext>
            </a:extLst>
          </p:cNvPr>
          <p:cNvSpPr txBox="1"/>
          <p:nvPr/>
        </p:nvSpPr>
        <p:spPr>
          <a:xfrm>
            <a:off x="1540896" y="4738257"/>
            <a:ext cx="119776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Real-space</a:t>
            </a:r>
          </a:p>
        </p:txBody>
      </p:sp>
      <p:sp>
        <p:nvSpPr>
          <p:cNvPr id="12" name="TextBox 11">
            <a:extLst>
              <a:ext uri="{FF2B5EF4-FFF2-40B4-BE49-F238E27FC236}">
                <a16:creationId xmlns:a16="http://schemas.microsoft.com/office/drawing/2014/main" id="{AE19ED0E-6A0E-4A81-B1C6-07B49823626B}"/>
              </a:ext>
            </a:extLst>
          </p:cNvPr>
          <p:cNvSpPr txBox="1"/>
          <p:nvPr/>
        </p:nvSpPr>
        <p:spPr>
          <a:xfrm>
            <a:off x="6040330" y="4738257"/>
            <a:ext cx="177484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Reciprocal-space</a:t>
            </a:r>
          </a:p>
        </p:txBody>
      </p:sp>
    </p:spTree>
    <p:extLst>
      <p:ext uri="{BB962C8B-B14F-4D97-AF65-F5344CB8AC3E}">
        <p14:creationId xmlns:p14="http://schemas.microsoft.com/office/powerpoint/2010/main" val="2945251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76471C-CBD2-4820-8AFB-930F3323225A}"/>
              </a:ext>
            </a:extLst>
          </p:cNvPr>
          <p:cNvSpPr txBox="1"/>
          <p:nvPr/>
        </p:nvSpPr>
        <p:spPr>
          <a:xfrm>
            <a:off x="0" y="0"/>
            <a:ext cx="207845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FGT – 300 K RMC</a:t>
            </a:r>
          </a:p>
        </p:txBody>
      </p:sp>
      <p:sp>
        <p:nvSpPr>
          <p:cNvPr id="5" name="Rectangle 4">
            <a:extLst>
              <a:ext uri="{FF2B5EF4-FFF2-40B4-BE49-F238E27FC236}">
                <a16:creationId xmlns:a16="http://schemas.microsoft.com/office/drawing/2014/main" id="{4DBC2B0E-C65F-4DD5-A0FA-929162C1F4FD}"/>
              </a:ext>
            </a:extLst>
          </p:cNvPr>
          <p:cNvSpPr/>
          <p:nvPr/>
        </p:nvSpPr>
        <p:spPr>
          <a:xfrm>
            <a:off x="398874" y="475556"/>
            <a:ext cx="6102953"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Low-Q region is excluded here, refer to next slide for rationale.</a:t>
            </a:r>
            <a:endParaRPr lang="en-US" dirty="0">
              <a:solidFill>
                <a:srgbClr val="FF0000"/>
              </a:solidFill>
            </a:endParaRPr>
          </a:p>
        </p:txBody>
      </p:sp>
      <p:graphicFrame>
        <p:nvGraphicFramePr>
          <p:cNvPr id="9" name="Object 8">
            <a:extLst>
              <a:ext uri="{FF2B5EF4-FFF2-40B4-BE49-F238E27FC236}">
                <a16:creationId xmlns:a16="http://schemas.microsoft.com/office/drawing/2014/main" id="{50C0134E-245B-4714-B39A-DFC5202DCFD6}"/>
              </a:ext>
            </a:extLst>
          </p:cNvPr>
          <p:cNvGraphicFramePr>
            <a:graphicFrameLocks noChangeAspect="1"/>
          </p:cNvGraphicFramePr>
          <p:nvPr>
            <p:extLst>
              <p:ext uri="{D42A27DB-BD31-4B8C-83A1-F6EECF244321}">
                <p14:modId xmlns:p14="http://schemas.microsoft.com/office/powerpoint/2010/main" val="2296039994"/>
              </p:ext>
            </p:extLst>
          </p:nvPr>
        </p:nvGraphicFramePr>
        <p:xfrm>
          <a:off x="155886" y="1400143"/>
          <a:ext cx="4173126" cy="3351580"/>
        </p:xfrm>
        <a:graphic>
          <a:graphicData uri="http://schemas.openxmlformats.org/presentationml/2006/ole">
            <mc:AlternateContent xmlns:mc="http://schemas.openxmlformats.org/markup-compatibility/2006">
              <mc:Choice xmlns:v="urn:schemas-microsoft-com:vml" Requires="v">
                <p:oleObj spid="_x0000_s3172" name="Graph" r:id="rId3" imgW="3241800" imgH="2602800" progId="Origin95.Graph">
                  <p:embed/>
                </p:oleObj>
              </mc:Choice>
              <mc:Fallback>
                <p:oleObj name="Graph" r:id="rId3" imgW="3241800" imgH="2602800" progId="Origin95.Graph">
                  <p:embed/>
                  <p:pic>
                    <p:nvPicPr>
                      <p:cNvPr id="0" name=""/>
                      <p:cNvPicPr/>
                      <p:nvPr/>
                    </p:nvPicPr>
                    <p:blipFill>
                      <a:blip r:embed="rId4"/>
                      <a:stretch>
                        <a:fillRect/>
                      </a:stretch>
                    </p:blipFill>
                    <p:spPr>
                      <a:xfrm>
                        <a:off x="155886" y="1400143"/>
                        <a:ext cx="4173126" cy="335158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EDBF9B3-D38E-4960-B529-FE22556CB073}"/>
              </a:ext>
            </a:extLst>
          </p:cNvPr>
          <p:cNvGraphicFramePr>
            <a:graphicFrameLocks noChangeAspect="1"/>
          </p:cNvGraphicFramePr>
          <p:nvPr>
            <p:extLst>
              <p:ext uri="{D42A27DB-BD31-4B8C-83A1-F6EECF244321}">
                <p14:modId xmlns:p14="http://schemas.microsoft.com/office/powerpoint/2010/main" val="3533831078"/>
              </p:ext>
            </p:extLst>
          </p:nvPr>
        </p:nvGraphicFramePr>
        <p:xfrm>
          <a:off x="4814989" y="1333327"/>
          <a:ext cx="4124392" cy="3418396"/>
        </p:xfrm>
        <a:graphic>
          <a:graphicData uri="http://schemas.openxmlformats.org/presentationml/2006/ole">
            <mc:AlternateContent xmlns:mc="http://schemas.openxmlformats.org/markup-compatibility/2006">
              <mc:Choice xmlns:v="urn:schemas-microsoft-com:vml" Requires="v">
                <p:oleObj spid="_x0000_s3173" name="Graph" r:id="rId5" imgW="3227760" imgH="2675520" progId="Origin95.Graph">
                  <p:embed/>
                </p:oleObj>
              </mc:Choice>
              <mc:Fallback>
                <p:oleObj name="Graph" r:id="rId5" imgW="3227760" imgH="2675520" progId="Origin95.Graph">
                  <p:embed/>
                  <p:pic>
                    <p:nvPicPr>
                      <p:cNvPr id="0" name=""/>
                      <p:cNvPicPr/>
                      <p:nvPr/>
                    </p:nvPicPr>
                    <p:blipFill>
                      <a:blip r:embed="rId6"/>
                      <a:stretch>
                        <a:fillRect/>
                      </a:stretch>
                    </p:blipFill>
                    <p:spPr>
                      <a:xfrm>
                        <a:off x="4814989" y="1333327"/>
                        <a:ext cx="4124392" cy="3418396"/>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C1B409F1-FD56-43FC-A86E-17EE0B34B08E}"/>
              </a:ext>
            </a:extLst>
          </p:cNvPr>
          <p:cNvSpPr/>
          <p:nvPr/>
        </p:nvSpPr>
        <p:spPr>
          <a:xfrm>
            <a:off x="920511" y="5240162"/>
            <a:ext cx="7788955"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Small box (8x8x5 supercell) was used here for testing purpose, so the calculation seems not smooth. The system only contains 7390 atoms. Also, the maximum value of calculation in r-space only extends to ~16 Å.</a:t>
            </a:r>
          </a:p>
        </p:txBody>
      </p:sp>
    </p:spTree>
    <p:extLst>
      <p:ext uri="{BB962C8B-B14F-4D97-AF65-F5344CB8AC3E}">
        <p14:creationId xmlns:p14="http://schemas.microsoft.com/office/powerpoint/2010/main" val="2542115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5DB101-95E7-4C84-AC73-EC7B38DE7276}"/>
              </a:ext>
            </a:extLst>
          </p:cNvPr>
          <p:cNvSpPr txBox="1"/>
          <p:nvPr/>
        </p:nvSpPr>
        <p:spPr>
          <a:xfrm>
            <a:off x="0" y="0"/>
            <a:ext cx="207845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FGT – 300 K RMC</a:t>
            </a:r>
          </a:p>
        </p:txBody>
      </p:sp>
      <p:sp>
        <p:nvSpPr>
          <p:cNvPr id="5" name="TextBox 4">
            <a:extLst>
              <a:ext uri="{FF2B5EF4-FFF2-40B4-BE49-F238E27FC236}">
                <a16:creationId xmlns:a16="http://schemas.microsoft.com/office/drawing/2014/main" id="{3105DF95-2920-44C4-A06D-D50128747FA7}"/>
              </a:ext>
            </a:extLst>
          </p:cNvPr>
          <p:cNvSpPr txBox="1"/>
          <p:nvPr/>
        </p:nvSpPr>
        <p:spPr>
          <a:xfrm>
            <a:off x="501095" y="738664"/>
            <a:ext cx="8642905" cy="397031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By excluding the low-Q region, for sure we will lose some long-range correlation information. In this specific case, we lose the correlation information along the long c-axis, which is basically about the arrangement of layers from the long-range point of view. However, losing such information does not kill our modeling and further analysis since anyways in this study we are only going to focus on the short-range ordering. Also, supposing we include the PDF up to 20 angstrom (considering how we set up the simulation box - though supercell is long in c-axis but the maximum calculation length is limited by a- and b-axis), we are still not reaching the cell parameter along c-axis (~30 angstrom). Therefore, excluding the low-Q region and thus losing the long-range correlation information in Q-space is consistent with what is included in r-space for the modeling. In another word, if we grab the configuration we obtain from current RMC fitting (assuming we get a good fit for all datasets currently used), we may not reproduce the originally excluded low-Q part of the S(Q) pattern, which means the model we obtain through RMC is not right. But it is not right only in terms of long-range correlation along c-axis!</a:t>
            </a:r>
          </a:p>
        </p:txBody>
      </p:sp>
      <p:sp>
        <p:nvSpPr>
          <p:cNvPr id="6" name="Rectangle 5">
            <a:extLst>
              <a:ext uri="{FF2B5EF4-FFF2-40B4-BE49-F238E27FC236}">
                <a16:creationId xmlns:a16="http://schemas.microsoft.com/office/drawing/2014/main" id="{C077346F-8504-4B7E-BF9D-A27A03398CFB}"/>
              </a:ext>
            </a:extLst>
          </p:cNvPr>
          <p:cNvSpPr/>
          <p:nvPr/>
        </p:nvSpPr>
        <p:spPr>
          <a:xfrm>
            <a:off x="501094" y="4708982"/>
            <a:ext cx="8642905" cy="1477328"/>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To-dos:</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Larger box</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Low-Q included</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Magnetic contribution to the model (paramagnetic ordering contributing to the low-Q blob)</a:t>
            </a:r>
          </a:p>
        </p:txBody>
      </p:sp>
      <p:sp>
        <p:nvSpPr>
          <p:cNvPr id="7" name="Rectangle 6">
            <a:extLst>
              <a:ext uri="{FF2B5EF4-FFF2-40B4-BE49-F238E27FC236}">
                <a16:creationId xmlns:a16="http://schemas.microsoft.com/office/drawing/2014/main" id="{3747AD72-EF8E-4F4E-8004-1ADB971ABC7A}"/>
              </a:ext>
            </a:extLst>
          </p:cNvPr>
          <p:cNvSpPr/>
          <p:nvPr/>
        </p:nvSpPr>
        <p:spPr>
          <a:xfrm>
            <a:off x="501094" y="369332"/>
            <a:ext cx="5397953" cy="369332"/>
          </a:xfrm>
          <a:prstGeom prst="rect">
            <a:avLst/>
          </a:prstGeom>
        </p:spPr>
        <p:txBody>
          <a:bodyPr wrap="none">
            <a:spAutoFit/>
          </a:bodyPr>
          <a:lstStyle/>
          <a:p>
            <a:pPr algn="just"/>
            <a:r>
              <a:rPr lang="en-US" b="1" dirty="0">
                <a:latin typeface="Times New Roman" panose="02020603050405020304" pitchFamily="18" charset="0"/>
                <a:cs typeface="Times New Roman" panose="02020603050405020304" pitchFamily="18" charset="0"/>
              </a:rPr>
              <a:t>Rationale for excluding low-Q region from the data:</a:t>
            </a:r>
          </a:p>
        </p:txBody>
      </p:sp>
    </p:spTree>
    <p:extLst>
      <p:ext uri="{BB962C8B-B14F-4D97-AF65-F5344CB8AC3E}">
        <p14:creationId xmlns:p14="http://schemas.microsoft.com/office/powerpoint/2010/main" val="572731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7BE01F-D72E-4496-9F31-F6377C1E261F}"/>
              </a:ext>
            </a:extLst>
          </p:cNvPr>
          <p:cNvSpPr txBox="1"/>
          <p:nvPr/>
        </p:nvSpPr>
        <p:spPr>
          <a:xfrm>
            <a:off x="0" y="0"/>
            <a:ext cx="207845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FGT – 300 K RMC</a:t>
            </a:r>
          </a:p>
        </p:txBody>
      </p:sp>
      <p:sp>
        <p:nvSpPr>
          <p:cNvPr id="5" name="Rectangle 4">
            <a:extLst>
              <a:ext uri="{FF2B5EF4-FFF2-40B4-BE49-F238E27FC236}">
                <a16:creationId xmlns:a16="http://schemas.microsoft.com/office/drawing/2014/main" id="{7F2C85A1-B2B1-4DE6-8779-1DAD07B6A7E0}"/>
              </a:ext>
            </a:extLst>
          </p:cNvPr>
          <p:cNvSpPr/>
          <p:nvPr/>
        </p:nvSpPr>
        <p:spPr>
          <a:xfrm>
            <a:off x="398874" y="475556"/>
            <a:ext cx="5057795"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Low-Q region is included, no magnetic contribution.</a:t>
            </a:r>
            <a:endParaRPr lang="en-US" dirty="0">
              <a:solidFill>
                <a:srgbClr val="FF0000"/>
              </a:solidFill>
            </a:endParaRPr>
          </a:p>
        </p:txBody>
      </p:sp>
      <p:graphicFrame>
        <p:nvGraphicFramePr>
          <p:cNvPr id="3" name="Object 2">
            <a:extLst>
              <a:ext uri="{FF2B5EF4-FFF2-40B4-BE49-F238E27FC236}">
                <a16:creationId xmlns:a16="http://schemas.microsoft.com/office/drawing/2014/main" id="{36BAD7E7-DA26-4B10-A359-72211935438A}"/>
              </a:ext>
            </a:extLst>
          </p:cNvPr>
          <p:cNvGraphicFramePr>
            <a:graphicFrameLocks noChangeAspect="1"/>
          </p:cNvGraphicFramePr>
          <p:nvPr>
            <p:extLst>
              <p:ext uri="{D42A27DB-BD31-4B8C-83A1-F6EECF244321}">
                <p14:modId xmlns:p14="http://schemas.microsoft.com/office/powerpoint/2010/main" val="3667010626"/>
              </p:ext>
            </p:extLst>
          </p:nvPr>
        </p:nvGraphicFramePr>
        <p:xfrm>
          <a:off x="280225" y="1132585"/>
          <a:ext cx="4234518" cy="3465358"/>
        </p:xfrm>
        <a:graphic>
          <a:graphicData uri="http://schemas.openxmlformats.org/presentationml/2006/ole">
            <mc:AlternateContent xmlns:mc="http://schemas.openxmlformats.org/markup-compatibility/2006">
              <mc:Choice xmlns:v="urn:schemas-microsoft-com:vml" Requires="v">
                <p:oleObj spid="_x0000_s8210" name="Graph" r:id="rId3" imgW="3250800" imgH="2660040" progId="Origin95.Graph">
                  <p:embed/>
                </p:oleObj>
              </mc:Choice>
              <mc:Fallback>
                <p:oleObj name="Graph" r:id="rId3" imgW="3250800" imgH="2660040" progId="Origin95.Graph">
                  <p:embed/>
                  <p:pic>
                    <p:nvPicPr>
                      <p:cNvPr id="0" name=""/>
                      <p:cNvPicPr/>
                      <p:nvPr/>
                    </p:nvPicPr>
                    <p:blipFill>
                      <a:blip r:embed="rId4"/>
                      <a:stretch>
                        <a:fillRect/>
                      </a:stretch>
                    </p:blipFill>
                    <p:spPr>
                      <a:xfrm>
                        <a:off x="280225" y="1132585"/>
                        <a:ext cx="4234518" cy="346535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1B99E14-2905-4899-9552-3510CAEA9727}"/>
              </a:ext>
            </a:extLst>
          </p:cNvPr>
          <p:cNvGraphicFramePr>
            <a:graphicFrameLocks noChangeAspect="1"/>
          </p:cNvGraphicFramePr>
          <p:nvPr>
            <p:extLst>
              <p:ext uri="{D42A27DB-BD31-4B8C-83A1-F6EECF244321}">
                <p14:modId xmlns:p14="http://schemas.microsoft.com/office/powerpoint/2010/main" val="2200136985"/>
              </p:ext>
            </p:extLst>
          </p:nvPr>
        </p:nvGraphicFramePr>
        <p:xfrm>
          <a:off x="4633392" y="1235967"/>
          <a:ext cx="4230383" cy="3361976"/>
        </p:xfrm>
        <a:graphic>
          <a:graphicData uri="http://schemas.openxmlformats.org/presentationml/2006/ole">
            <mc:AlternateContent xmlns:mc="http://schemas.openxmlformats.org/markup-compatibility/2006">
              <mc:Choice xmlns:v="urn:schemas-microsoft-com:vml" Requires="v">
                <p:oleObj spid="_x0000_s8211" name="Graph" r:id="rId5" imgW="3248280" imgH="2581560" progId="Origin95.Graph">
                  <p:embed/>
                </p:oleObj>
              </mc:Choice>
              <mc:Fallback>
                <p:oleObj name="Graph" r:id="rId5" imgW="3248280" imgH="2581560" progId="Origin95.Graph">
                  <p:embed/>
                  <p:pic>
                    <p:nvPicPr>
                      <p:cNvPr id="0" name=""/>
                      <p:cNvPicPr/>
                      <p:nvPr/>
                    </p:nvPicPr>
                    <p:blipFill>
                      <a:blip r:embed="rId6"/>
                      <a:stretch>
                        <a:fillRect/>
                      </a:stretch>
                    </p:blipFill>
                    <p:spPr>
                      <a:xfrm>
                        <a:off x="4633392" y="1235967"/>
                        <a:ext cx="4230383" cy="3361976"/>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D0223475-56D9-4D11-B987-046E9CEA3836}"/>
              </a:ext>
            </a:extLst>
          </p:cNvPr>
          <p:cNvSpPr/>
          <p:nvPr/>
        </p:nvSpPr>
        <p:spPr>
          <a:xfrm>
            <a:off x="1058409" y="4821499"/>
            <a:ext cx="7258779" cy="923330"/>
          </a:xfrm>
          <a:prstGeom prst="rect">
            <a:avLst/>
          </a:prstGeom>
        </p:spPr>
        <p:txBody>
          <a:bodyPr wrap="square">
            <a:spAutoFit/>
          </a:bodyPr>
          <a:lstStyle/>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PDF fit is not as good as before (when low-Q region is excluded).</a:t>
            </a:r>
          </a:p>
          <a:p>
            <a:pPr marL="285750" indent="-285750" algn="just">
              <a:buFont typeface="Wingdings" panose="05000000000000000000" pitchFamily="2" charset="2"/>
              <a:buChar char="v"/>
            </a:pPr>
            <a:r>
              <a:rPr lang="en-US" altLang="zh-CN" dirty="0">
                <a:latin typeface="Times New Roman" panose="02020603050405020304" pitchFamily="18" charset="0"/>
                <a:cs typeface="Times New Roman" panose="02020603050405020304" pitchFamily="18" charset="0"/>
              </a:rPr>
              <a:t>Obvious mismatch in the low-Q region for SofQ pattern – magnetic contribution from paramagnetic arrangement of moments</a:t>
            </a:r>
            <a:endParaRPr lang="en-US" dirty="0"/>
          </a:p>
        </p:txBody>
      </p:sp>
    </p:spTree>
    <p:extLst>
      <p:ext uri="{BB962C8B-B14F-4D97-AF65-F5344CB8AC3E}">
        <p14:creationId xmlns:p14="http://schemas.microsoft.com/office/powerpoint/2010/main" val="103248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1A8728-50AA-4604-9B51-4E23C5EAF079}"/>
              </a:ext>
            </a:extLst>
          </p:cNvPr>
          <p:cNvSpPr txBox="1"/>
          <p:nvPr/>
        </p:nvSpPr>
        <p:spPr>
          <a:xfrm>
            <a:off x="0" y="0"/>
            <a:ext cx="207845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FGT – 300 K RMC</a:t>
            </a:r>
          </a:p>
        </p:txBody>
      </p:sp>
      <p:sp>
        <p:nvSpPr>
          <p:cNvPr id="5" name="Rectangle 4">
            <a:extLst>
              <a:ext uri="{FF2B5EF4-FFF2-40B4-BE49-F238E27FC236}">
                <a16:creationId xmlns:a16="http://schemas.microsoft.com/office/drawing/2014/main" id="{E49962E8-973D-42EB-B41C-268A815B3D88}"/>
              </a:ext>
            </a:extLst>
          </p:cNvPr>
          <p:cNvSpPr/>
          <p:nvPr/>
        </p:nvSpPr>
        <p:spPr>
          <a:xfrm>
            <a:off x="398874" y="475556"/>
            <a:ext cx="8745126" cy="646331"/>
          </a:xfrm>
          <a:prstGeom prst="rect">
            <a:avLst/>
          </a:prstGeom>
        </p:spPr>
        <p:txBody>
          <a:bodyPr wrap="square">
            <a:spAutoFit/>
          </a:bodyPr>
          <a:lstStyle/>
          <a:p>
            <a:pPr algn="just"/>
            <a:r>
              <a:rPr lang="en-US" dirty="0">
                <a:solidFill>
                  <a:srgbClr val="FF0000"/>
                </a:solidFill>
                <a:latin typeface="Times New Roman" panose="02020603050405020304" pitchFamily="18" charset="0"/>
                <a:cs typeface="Times New Roman" panose="02020603050405020304" pitchFamily="18" charset="0"/>
              </a:rPr>
              <a:t>Low-Q region is included, magnetic contribution included. Here, identical constraint is used as that for the fit where no magnetic contribution is included.</a:t>
            </a:r>
            <a:endParaRPr lang="en-US" dirty="0">
              <a:solidFill>
                <a:srgbClr val="FF0000"/>
              </a:solidFill>
            </a:endParaRPr>
          </a:p>
        </p:txBody>
      </p:sp>
      <p:graphicFrame>
        <p:nvGraphicFramePr>
          <p:cNvPr id="7" name="Object 6">
            <a:extLst>
              <a:ext uri="{FF2B5EF4-FFF2-40B4-BE49-F238E27FC236}">
                <a16:creationId xmlns:a16="http://schemas.microsoft.com/office/drawing/2014/main" id="{ABADCA60-5CAE-453D-98F0-91EAA14CC8A1}"/>
              </a:ext>
            </a:extLst>
          </p:cNvPr>
          <p:cNvGraphicFramePr>
            <a:graphicFrameLocks noChangeAspect="1"/>
          </p:cNvGraphicFramePr>
          <p:nvPr>
            <p:extLst>
              <p:ext uri="{D42A27DB-BD31-4B8C-83A1-F6EECF244321}">
                <p14:modId xmlns:p14="http://schemas.microsoft.com/office/powerpoint/2010/main" val="986690379"/>
              </p:ext>
            </p:extLst>
          </p:nvPr>
        </p:nvGraphicFramePr>
        <p:xfrm>
          <a:off x="305426" y="1145908"/>
          <a:ext cx="4266574" cy="3491591"/>
        </p:xfrm>
        <a:graphic>
          <a:graphicData uri="http://schemas.openxmlformats.org/presentationml/2006/ole">
            <mc:AlternateContent xmlns:mc="http://schemas.openxmlformats.org/markup-compatibility/2006">
              <mc:Choice xmlns:v="urn:schemas-microsoft-com:vml" Requires="v">
                <p:oleObj spid="_x0000_s9228" name="Graph" r:id="rId3" imgW="3250800" imgH="2660040" progId="Origin95.Graph">
                  <p:embed/>
                </p:oleObj>
              </mc:Choice>
              <mc:Fallback>
                <p:oleObj name="Graph" r:id="rId3" imgW="3250800" imgH="2660040" progId="Origin95.Graph">
                  <p:embed/>
                  <p:pic>
                    <p:nvPicPr>
                      <p:cNvPr id="0" name=""/>
                      <p:cNvPicPr/>
                      <p:nvPr/>
                    </p:nvPicPr>
                    <p:blipFill>
                      <a:blip r:embed="rId4"/>
                      <a:stretch>
                        <a:fillRect/>
                      </a:stretch>
                    </p:blipFill>
                    <p:spPr>
                      <a:xfrm>
                        <a:off x="305426" y="1145908"/>
                        <a:ext cx="4266574" cy="3491591"/>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BC1DCA65-7881-4F4C-B725-DD89FA7256FF}"/>
              </a:ext>
            </a:extLst>
          </p:cNvPr>
          <p:cNvGraphicFramePr>
            <a:graphicFrameLocks noChangeAspect="1"/>
          </p:cNvGraphicFramePr>
          <p:nvPr>
            <p:extLst>
              <p:ext uri="{D42A27DB-BD31-4B8C-83A1-F6EECF244321}">
                <p14:modId xmlns:p14="http://schemas.microsoft.com/office/powerpoint/2010/main" val="3264732393"/>
              </p:ext>
            </p:extLst>
          </p:nvPr>
        </p:nvGraphicFramePr>
        <p:xfrm>
          <a:off x="4667832" y="1139658"/>
          <a:ext cx="4170742" cy="3497841"/>
        </p:xfrm>
        <a:graphic>
          <a:graphicData uri="http://schemas.openxmlformats.org/presentationml/2006/ole">
            <mc:AlternateContent xmlns:mc="http://schemas.openxmlformats.org/markup-compatibility/2006">
              <mc:Choice xmlns:v="urn:schemas-microsoft-com:vml" Requires="v">
                <p:oleObj spid="_x0000_s9229" name="Graph" r:id="rId5" imgW="3177720" imgH="2666160" progId="Origin95.Graph">
                  <p:embed/>
                </p:oleObj>
              </mc:Choice>
              <mc:Fallback>
                <p:oleObj name="Graph" r:id="rId5" imgW="3177720" imgH="2666160" progId="Origin95.Graph">
                  <p:embed/>
                  <p:pic>
                    <p:nvPicPr>
                      <p:cNvPr id="0" name=""/>
                      <p:cNvPicPr/>
                      <p:nvPr/>
                    </p:nvPicPr>
                    <p:blipFill>
                      <a:blip r:embed="rId6"/>
                      <a:stretch>
                        <a:fillRect/>
                      </a:stretch>
                    </p:blipFill>
                    <p:spPr>
                      <a:xfrm>
                        <a:off x="4667832" y="1139658"/>
                        <a:ext cx="4170742" cy="3497841"/>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B46A2EF6-8EC7-462F-898D-6A33F8398B7B}"/>
              </a:ext>
            </a:extLst>
          </p:cNvPr>
          <p:cNvSpPr/>
          <p:nvPr/>
        </p:nvSpPr>
        <p:spPr>
          <a:xfrm>
            <a:off x="942610" y="4546538"/>
            <a:ext cx="7258779" cy="2031325"/>
          </a:xfrm>
          <a:prstGeom prst="rect">
            <a:avLst/>
          </a:prstGeom>
        </p:spPr>
        <p:txBody>
          <a:bodyPr wrap="square">
            <a:spAutoFit/>
          </a:bodyPr>
          <a:lstStyle/>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PDF fit gets much better as compared to the case where no magnetic contribution is included in the model. This is not because magnetic signal is included in the PDF model, but instead it’s because when including magnetic signal in SofQ model, RMC is not trying that much to mess up the PDF pattern to get a good fit in Q-space.</a:t>
            </a:r>
          </a:p>
          <a:p>
            <a:pPr marL="285750" indent="-285750" algn="just">
              <a:buFont typeface="Wingdings" panose="05000000000000000000" pitchFamily="2" charset="2"/>
              <a:buChar char="v"/>
            </a:pPr>
            <a:r>
              <a:rPr lang="en-US" altLang="zh-CN" dirty="0">
                <a:latin typeface="Times New Roman" panose="02020603050405020304" pitchFamily="18" charset="0"/>
                <a:cs typeface="Times New Roman" panose="02020603050405020304" pitchFamily="18" charset="0"/>
              </a:rPr>
              <a:t>Low-Q region of SofQ pattern gets better. Still mismatch there, which could be due to the wrong magnetic moments value used.</a:t>
            </a:r>
            <a:endParaRPr lang="en-US" dirty="0"/>
          </a:p>
        </p:txBody>
      </p:sp>
    </p:spTree>
    <p:extLst>
      <p:ext uri="{BB962C8B-B14F-4D97-AF65-F5344CB8AC3E}">
        <p14:creationId xmlns:p14="http://schemas.microsoft.com/office/powerpoint/2010/main" val="45453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126F0-FFD4-40AD-8C18-AE9C61C08A5A}"/>
              </a:ext>
            </a:extLst>
          </p:cNvPr>
          <p:cNvSpPr txBox="1"/>
          <p:nvPr/>
        </p:nvSpPr>
        <p:spPr>
          <a:xfrm>
            <a:off x="0" y="0"/>
            <a:ext cx="150137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FGT – HB2A</a:t>
            </a:r>
          </a:p>
        </p:txBody>
      </p:sp>
      <p:pic>
        <p:nvPicPr>
          <p:cNvPr id="5" name="Picture 4">
            <a:extLst>
              <a:ext uri="{FF2B5EF4-FFF2-40B4-BE49-F238E27FC236}">
                <a16:creationId xmlns:a16="http://schemas.microsoft.com/office/drawing/2014/main" id="{A4DA921F-7E12-444C-BB3C-44EF812A8FBC}"/>
              </a:ext>
            </a:extLst>
          </p:cNvPr>
          <p:cNvPicPr>
            <a:picLocks noChangeAspect="1"/>
          </p:cNvPicPr>
          <p:nvPr/>
        </p:nvPicPr>
        <p:blipFill rotWithShape="1">
          <a:blip r:embed="rId2"/>
          <a:srcRect t="1160"/>
          <a:stretch/>
        </p:blipFill>
        <p:spPr>
          <a:xfrm>
            <a:off x="902652" y="353030"/>
            <a:ext cx="7338696" cy="5212308"/>
          </a:xfrm>
          <a:prstGeom prst="rect">
            <a:avLst/>
          </a:prstGeom>
        </p:spPr>
      </p:pic>
      <p:sp>
        <p:nvSpPr>
          <p:cNvPr id="6" name="Rectangle 5">
            <a:extLst>
              <a:ext uri="{FF2B5EF4-FFF2-40B4-BE49-F238E27FC236}">
                <a16:creationId xmlns:a16="http://schemas.microsoft.com/office/drawing/2014/main" id="{E21BD905-42E4-46B5-B50D-C7A1F4307DF8}"/>
              </a:ext>
            </a:extLst>
          </p:cNvPr>
          <p:cNvSpPr/>
          <p:nvPr/>
        </p:nvSpPr>
        <p:spPr>
          <a:xfrm>
            <a:off x="1105852" y="5581640"/>
            <a:ext cx="7338696"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GSAS refinement for 350 K data with two phases, the should features is not accounted by the side phase. Without considering stacking fault, it’s probably difficult to move forward per Bragg refinement concerns.</a:t>
            </a:r>
          </a:p>
        </p:txBody>
      </p:sp>
      <p:cxnSp>
        <p:nvCxnSpPr>
          <p:cNvPr id="8" name="Straight Arrow Connector 7">
            <a:extLst>
              <a:ext uri="{FF2B5EF4-FFF2-40B4-BE49-F238E27FC236}">
                <a16:creationId xmlns:a16="http://schemas.microsoft.com/office/drawing/2014/main" id="{5371D3AF-0584-40FD-8846-2A6902709476}"/>
              </a:ext>
            </a:extLst>
          </p:cNvPr>
          <p:cNvCxnSpPr/>
          <p:nvPr/>
        </p:nvCxnSpPr>
        <p:spPr>
          <a:xfrm>
            <a:off x="4602480" y="2468880"/>
            <a:ext cx="203200" cy="386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3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126F0-FFD4-40AD-8C18-AE9C61C08A5A}"/>
              </a:ext>
            </a:extLst>
          </p:cNvPr>
          <p:cNvSpPr txBox="1"/>
          <p:nvPr/>
        </p:nvSpPr>
        <p:spPr>
          <a:xfrm>
            <a:off x="0" y="0"/>
            <a:ext cx="150137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FGT – HB2A</a:t>
            </a:r>
          </a:p>
        </p:txBody>
      </p:sp>
      <p:sp>
        <p:nvSpPr>
          <p:cNvPr id="6" name="Rectangle 5">
            <a:extLst>
              <a:ext uri="{FF2B5EF4-FFF2-40B4-BE49-F238E27FC236}">
                <a16:creationId xmlns:a16="http://schemas.microsoft.com/office/drawing/2014/main" id="{E21BD905-42E4-46B5-B50D-C7A1F4307DF8}"/>
              </a:ext>
            </a:extLst>
          </p:cNvPr>
          <p:cNvSpPr/>
          <p:nvPr/>
        </p:nvSpPr>
        <p:spPr>
          <a:xfrm>
            <a:off x="2663974" y="6438027"/>
            <a:ext cx="3970506" cy="369332"/>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major magnetic peak change with T </a:t>
            </a:r>
          </a:p>
        </p:txBody>
      </p:sp>
      <p:graphicFrame>
        <p:nvGraphicFramePr>
          <p:cNvPr id="2" name="Object 1">
            <a:extLst>
              <a:ext uri="{FF2B5EF4-FFF2-40B4-BE49-F238E27FC236}">
                <a16:creationId xmlns:a16="http://schemas.microsoft.com/office/drawing/2014/main" id="{984F1130-DF9D-4537-A1A7-1D4DD6E007AC}"/>
              </a:ext>
            </a:extLst>
          </p:cNvPr>
          <p:cNvGraphicFramePr>
            <a:graphicFrameLocks noChangeAspect="1"/>
          </p:cNvGraphicFramePr>
          <p:nvPr>
            <p:extLst>
              <p:ext uri="{D42A27DB-BD31-4B8C-83A1-F6EECF244321}">
                <p14:modId xmlns:p14="http://schemas.microsoft.com/office/powerpoint/2010/main" val="1457144391"/>
              </p:ext>
            </p:extLst>
          </p:nvPr>
        </p:nvGraphicFramePr>
        <p:xfrm>
          <a:off x="988323" y="1060212"/>
          <a:ext cx="7147033" cy="5377815"/>
        </p:xfrm>
        <a:graphic>
          <a:graphicData uri="http://schemas.openxmlformats.org/presentationml/2006/ole">
            <mc:AlternateContent xmlns:mc="http://schemas.openxmlformats.org/markup-compatibility/2006">
              <mc:Choice xmlns:v="urn:schemas-microsoft-com:vml" Requires="v">
                <p:oleObj spid="_x0000_s7199" name="Graph" r:id="rId3" imgW="3719520" imgH="2799000" progId="Origin95.Graph">
                  <p:embed/>
                </p:oleObj>
              </mc:Choice>
              <mc:Fallback>
                <p:oleObj name="Graph" r:id="rId3" imgW="3719520" imgH="2799000" progId="Origin95.Graph">
                  <p:embed/>
                  <p:pic>
                    <p:nvPicPr>
                      <p:cNvPr id="0" name=""/>
                      <p:cNvPicPr/>
                      <p:nvPr/>
                    </p:nvPicPr>
                    <p:blipFill>
                      <a:blip r:embed="rId4"/>
                      <a:stretch>
                        <a:fillRect/>
                      </a:stretch>
                    </p:blipFill>
                    <p:spPr>
                      <a:xfrm>
                        <a:off x="988323" y="1060212"/>
                        <a:ext cx="7147033" cy="5377815"/>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DAE881E-1289-4681-AF1C-C064093DA786}"/>
              </a:ext>
            </a:extLst>
          </p:cNvPr>
          <p:cNvSpPr/>
          <p:nvPr/>
        </p:nvSpPr>
        <p:spPr>
          <a:xfrm>
            <a:off x="4094480" y="1381760"/>
            <a:ext cx="345440" cy="46024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624E53-8331-4461-81D3-D863970B9A63}"/>
              </a:ext>
            </a:extLst>
          </p:cNvPr>
          <p:cNvSpPr/>
          <p:nvPr/>
        </p:nvSpPr>
        <p:spPr>
          <a:xfrm>
            <a:off x="3856747" y="927973"/>
            <a:ext cx="820906" cy="369332"/>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[10-1]</a:t>
            </a:r>
          </a:p>
        </p:txBody>
      </p:sp>
      <p:pic>
        <p:nvPicPr>
          <p:cNvPr id="10" name="Picture 9">
            <a:extLst>
              <a:ext uri="{FF2B5EF4-FFF2-40B4-BE49-F238E27FC236}">
                <a16:creationId xmlns:a16="http://schemas.microsoft.com/office/drawing/2014/main" id="{4D24CF9D-8C92-456B-AB7E-ADDB79ADF201}"/>
              </a:ext>
            </a:extLst>
          </p:cNvPr>
          <p:cNvPicPr>
            <a:picLocks noChangeAspect="1"/>
          </p:cNvPicPr>
          <p:nvPr/>
        </p:nvPicPr>
        <p:blipFill rotWithShape="1">
          <a:blip r:embed="rId5">
            <a:extLst>
              <a:ext uri="{28A0092B-C50C-407E-A947-70E740481C1C}">
                <a14:useLocalDpi xmlns:a14="http://schemas.microsoft.com/office/drawing/2010/main" val="0"/>
              </a:ext>
            </a:extLst>
          </a:blip>
          <a:srcRect l="22667" t="36700" r="23222" b="37100"/>
          <a:stretch/>
        </p:blipFill>
        <p:spPr>
          <a:xfrm>
            <a:off x="4677653" y="-17891"/>
            <a:ext cx="4202811" cy="1130530"/>
          </a:xfrm>
          <a:prstGeom prst="rect">
            <a:avLst/>
          </a:prstGeom>
        </p:spPr>
      </p:pic>
    </p:spTree>
    <p:extLst>
      <p:ext uri="{BB962C8B-B14F-4D97-AF65-F5344CB8AC3E}">
        <p14:creationId xmlns:p14="http://schemas.microsoft.com/office/powerpoint/2010/main" val="7622971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900</TotalTime>
  <Words>2055</Words>
  <Application>Microsoft Office PowerPoint</Application>
  <PresentationFormat>On-screen Show (4:3)</PresentationFormat>
  <Paragraphs>178</Paragraphs>
  <Slides>24</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24</vt:i4>
      </vt:variant>
    </vt:vector>
  </HeadingPairs>
  <TitlesOfParts>
    <vt:vector size="32" baseType="lpstr">
      <vt:lpstr>Arial</vt:lpstr>
      <vt:lpstr>Calibri</vt:lpstr>
      <vt:lpstr>Calibri Light</vt:lpstr>
      <vt:lpstr>Times New Roman</vt:lpstr>
      <vt:lpstr>Wingdings</vt:lpstr>
      <vt:lpstr>Office Theme</vt:lpstr>
      <vt:lpstr>Equation</vt:lpstr>
      <vt:lpstr>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yuanpeng zhang</dc:creator>
  <cp:lastModifiedBy>yuanpeng zhang</cp:lastModifiedBy>
  <cp:revision>134</cp:revision>
  <dcterms:created xsi:type="dcterms:W3CDTF">2019-10-16T03:02:01Z</dcterms:created>
  <dcterms:modified xsi:type="dcterms:W3CDTF">2019-11-18T01:05:49Z</dcterms:modified>
</cp:coreProperties>
</file>